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4" r:id="rId57"/>
    <p:sldId id="315" r:id="rId58"/>
    <p:sldId id="317" r:id="rId59"/>
    <p:sldId id="327" r:id="rId60"/>
    <p:sldId id="328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7" r:id="rId88"/>
    <p:sldId id="348" r:id="rId89"/>
    <p:sldId id="349" r:id="rId90"/>
    <p:sldId id="350" r:id="rId91"/>
    <p:sldId id="351" r:id="rId92"/>
    <p:sldId id="352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11B1F46F-4B25-4E0D-BFAE-74857DD6A2E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7"/>
            <p14:sldId id="327"/>
            <p14:sldId id="328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otr Morawiec" initials="PM" lastIdx="1" clrIdx="0">
    <p:extLst>
      <p:ext uri="{19B8F6BF-5375-455C-9EA6-DF929625EA0E}">
        <p15:presenceInfo xmlns:p15="http://schemas.microsoft.com/office/powerpoint/2012/main" userId="7765c357b85885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209E6-3F51-46E4-8D21-A2B3F1A6300E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EF74B-76CB-4F79-9ABE-708D6F0780A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600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F74B-76CB-4F79-9ABE-708D6F0780A2}" type="slidenum">
              <a:rPr lang="pl-PL" smtClean="0"/>
              <a:t>80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696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9095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881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3614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88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639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2057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383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785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907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593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48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70FF77A-99A6-4B25-AD93-7032B01C6A16}" type="datetimeFigureOut">
              <a:rPr lang="pl-PL" smtClean="0"/>
              <a:t>2018-11-05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1AD900E-6435-4B4E-B8C9-4247157ABE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640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EDCE75-BCBD-41E8-B960-EAE485CF2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110343"/>
            <a:ext cx="9418320" cy="1992086"/>
          </a:xfrm>
        </p:spPr>
        <p:txBody>
          <a:bodyPr>
            <a:normAutofit/>
          </a:bodyPr>
          <a:lstStyle/>
          <a:p>
            <a:r>
              <a:rPr lang="pl-PL" dirty="0"/>
              <a:t>Instalacja </a:t>
            </a:r>
            <a:r>
              <a:rPr lang="pl-PL" dirty="0" err="1"/>
              <a:t>OpenSUSE</a:t>
            </a:r>
            <a:r>
              <a:rPr lang="pl-PL" dirty="0"/>
              <a:t> 42.3 obok Windows 7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F7AA1AD-B583-417C-8138-5D85285BC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6135" y="6461636"/>
            <a:ext cx="2655865" cy="393192"/>
          </a:xfrm>
        </p:spPr>
        <p:txBody>
          <a:bodyPr>
            <a:normAutofit lnSpcReduction="10000"/>
          </a:bodyPr>
          <a:lstStyle/>
          <a:p>
            <a:r>
              <a:rPr lang="pl-PL" dirty="0"/>
              <a:t>Piotr Morawiec 2F</a:t>
            </a:r>
          </a:p>
        </p:txBody>
      </p:sp>
    </p:spTree>
    <p:extLst>
      <p:ext uri="{BB962C8B-B14F-4D97-AF65-F5344CB8AC3E}">
        <p14:creationId xmlns:p14="http://schemas.microsoft.com/office/powerpoint/2010/main" val="3319769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06A73E-25FD-43D7-BA00-BA17DD0F4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83518" cy="98542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 kliknięciu „utwórz” powinno nas przenieść na stronę główną. Gdy to się stanie w polu wyboru maszyn wirtualnych zaznaczamy naszą(widać że ma taką nazwę jaką jej nadaliśmy) i klikamy pomarańczową zębatkę z podpisem ustawienia.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DABA8AF-5785-4FC0-8680-CD5A5BBD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34" y="985421"/>
            <a:ext cx="9163050" cy="525780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6" name="Schemat blokowy: proces alternatywny 5">
            <a:extLst>
              <a:ext uri="{FF2B5EF4-FFF2-40B4-BE49-F238E27FC236}">
                <a16:creationId xmlns:a16="http://schemas.microsoft.com/office/drawing/2014/main" id="{542AC9E9-B769-4351-99FA-109EFD54EE5F}"/>
              </a:ext>
            </a:extLst>
          </p:cNvPr>
          <p:cNvSpPr/>
          <p:nvPr/>
        </p:nvSpPr>
        <p:spPr>
          <a:xfrm>
            <a:off x="1060234" y="2405849"/>
            <a:ext cx="3032372" cy="426128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97DB15FD-EE24-44DF-B989-4784F71FF1BB}"/>
              </a:ext>
            </a:extLst>
          </p:cNvPr>
          <p:cNvSpPr/>
          <p:nvPr/>
        </p:nvSpPr>
        <p:spPr>
          <a:xfrm>
            <a:off x="571030" y="1428507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043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8B55A14-58A6-4C03-89B7-BB97F5A07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83518" cy="68358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 kliknięciu w ikonkę ustawień danej maszyny wirtualnej, otwiera nam się nowe okno w którym możemy ustawić więcej poszczególnych opcji maszyny.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214C690-B05A-4E89-ABAE-33AEE930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314450"/>
            <a:ext cx="7305675" cy="4229100"/>
          </a:xfrm>
          <a:prstGeom prst="rect">
            <a:avLst/>
          </a:prstGeom>
        </p:spPr>
      </p:pic>
      <p:sp>
        <p:nvSpPr>
          <p:cNvPr id="7" name="Schemat blokowy: proces alternatywny 6">
            <a:extLst>
              <a:ext uri="{FF2B5EF4-FFF2-40B4-BE49-F238E27FC236}">
                <a16:creationId xmlns:a16="http://schemas.microsoft.com/office/drawing/2014/main" id="{300E3AAB-1BA1-453E-9E80-9B92B8A3548B}"/>
              </a:ext>
            </a:extLst>
          </p:cNvPr>
          <p:cNvSpPr/>
          <p:nvPr/>
        </p:nvSpPr>
        <p:spPr>
          <a:xfrm>
            <a:off x="2519265" y="1670180"/>
            <a:ext cx="1530221" cy="3172408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122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804ED6-F51F-495C-8E7E-B129A6015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1297265" cy="1956619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Pierwszą opcją jest ikonka „Ogólne”, tu możemy podejrzeć i ewentualnie zmienić informacje o naszej maszynie, takie jak nazwa, typ czy wersja. W dalszych zakładkach ustawiamy folder migawek, opcje przeciągania i upuszczania folderów między maszyną a systemem podstawowym czy piszemy opis naszej maszyny.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355DB48-E646-4D03-B891-89C1CAE70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93" y="1674721"/>
            <a:ext cx="7305675" cy="4229100"/>
          </a:xfrm>
          <a:prstGeom prst="rect">
            <a:avLst/>
          </a:prstGeom>
        </p:spPr>
      </p:pic>
      <p:sp>
        <p:nvSpPr>
          <p:cNvPr id="10" name="Schemat blokowy: proces alternatywny 9">
            <a:extLst>
              <a:ext uri="{FF2B5EF4-FFF2-40B4-BE49-F238E27FC236}">
                <a16:creationId xmlns:a16="http://schemas.microsoft.com/office/drawing/2014/main" id="{03875731-BCAD-4AE1-91D0-93A10E6B6DF4}"/>
              </a:ext>
            </a:extLst>
          </p:cNvPr>
          <p:cNvSpPr/>
          <p:nvPr/>
        </p:nvSpPr>
        <p:spPr>
          <a:xfrm>
            <a:off x="2024743" y="1956619"/>
            <a:ext cx="1651518" cy="478671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chemat blokowy: proces alternatywny 10">
            <a:extLst>
              <a:ext uri="{FF2B5EF4-FFF2-40B4-BE49-F238E27FC236}">
                <a16:creationId xmlns:a16="http://schemas.microsoft.com/office/drawing/2014/main" id="{9DBEEEBC-BFE7-49AB-81DB-71EDA777324B}"/>
              </a:ext>
            </a:extLst>
          </p:cNvPr>
          <p:cNvSpPr/>
          <p:nvPr/>
        </p:nvSpPr>
        <p:spPr>
          <a:xfrm>
            <a:off x="3676261" y="2435290"/>
            <a:ext cx="3029339" cy="209587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Strzałka: w prawo 11">
            <a:extLst>
              <a:ext uri="{FF2B5EF4-FFF2-40B4-BE49-F238E27FC236}">
                <a16:creationId xmlns:a16="http://schemas.microsoft.com/office/drawing/2014/main" id="{040ED9B6-A226-4774-B7FA-368E2B033FF1}"/>
              </a:ext>
            </a:extLst>
          </p:cNvPr>
          <p:cNvSpPr/>
          <p:nvPr/>
        </p:nvSpPr>
        <p:spPr>
          <a:xfrm>
            <a:off x="2850502" y="276932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3451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40A703-FBCB-438B-B959-71E9A037A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77600" cy="941033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Kolejna opcją, jest ikona „System”. Możemy tu zmieniać ilość pamięci RAM. Ustawić inną kolejność butowania, co czynimy na taką jaka podana na </a:t>
            </a:r>
            <a:r>
              <a:rPr lang="pl-PL" dirty="0" err="1"/>
              <a:t>screenie</a:t>
            </a:r>
            <a:r>
              <a:rPr lang="pl-PL" dirty="0"/>
              <a:t>. Wybrać chipset, urządzenie wskazujące. Oraz zaznaczyć jakie rozszerzenia chcemy żeby nasza maszyna posiadała.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A087351-274B-48E0-AFC1-8E2AE96D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70" y="1208809"/>
            <a:ext cx="7670660" cy="4440382"/>
          </a:xfrm>
          <a:prstGeom prst="rect">
            <a:avLst/>
          </a:prstGeom>
        </p:spPr>
      </p:pic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37DE36FF-483A-4626-9AF4-B71A872474E3}"/>
              </a:ext>
            </a:extLst>
          </p:cNvPr>
          <p:cNvSpPr/>
          <p:nvPr/>
        </p:nvSpPr>
        <p:spPr>
          <a:xfrm>
            <a:off x="2343705" y="1930400"/>
            <a:ext cx="1597980" cy="350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trzałka: w lewo 9">
            <a:extLst>
              <a:ext uri="{FF2B5EF4-FFF2-40B4-BE49-F238E27FC236}">
                <a16:creationId xmlns:a16="http://schemas.microsoft.com/office/drawing/2014/main" id="{3A248580-A7E5-4598-90BE-E6CA844EFCFF}"/>
              </a:ext>
            </a:extLst>
          </p:cNvPr>
          <p:cNvSpPr/>
          <p:nvPr/>
        </p:nvSpPr>
        <p:spPr>
          <a:xfrm>
            <a:off x="9793904" y="2131429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4D08DF9C-DA06-4DA6-8E1C-3376EEFBE8F4}"/>
              </a:ext>
            </a:extLst>
          </p:cNvPr>
          <p:cNvSpPr/>
          <p:nvPr/>
        </p:nvSpPr>
        <p:spPr>
          <a:xfrm>
            <a:off x="5273964" y="2677968"/>
            <a:ext cx="2586181" cy="22074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3614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ACF197-E55E-4381-821B-C0C0BDEF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65763" cy="1256144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Ważną zakładkę jest opcja o nazwie „Procesor”. Ustawiamy tutaj liczbę procesorów logicznych jaką przeznaczamy na maszynę wirtualną, pamiętając o zasadzie jaka panowała przy przydzielaniu pamięci RAM. Zaznaczamy również procentowe wykorzystanie procesora.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134E0A-0B87-45D7-958B-0225710CF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314450"/>
            <a:ext cx="7305675" cy="4229100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99732A58-CF15-46FF-8DD7-7FE6295FA2C2}"/>
              </a:ext>
            </a:extLst>
          </p:cNvPr>
          <p:cNvSpPr/>
          <p:nvPr/>
        </p:nvSpPr>
        <p:spPr>
          <a:xfrm>
            <a:off x="4867564" y="2050473"/>
            <a:ext cx="729672" cy="2309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lewo 5">
            <a:extLst>
              <a:ext uri="{FF2B5EF4-FFF2-40B4-BE49-F238E27FC236}">
                <a16:creationId xmlns:a16="http://schemas.microsoft.com/office/drawing/2014/main" id="{A7DAB943-3F09-4273-BBD0-C3BCED77966E}"/>
              </a:ext>
            </a:extLst>
          </p:cNvPr>
          <p:cNvSpPr/>
          <p:nvPr/>
        </p:nvSpPr>
        <p:spPr>
          <a:xfrm>
            <a:off x="9596582" y="2214556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lewo 6">
            <a:extLst>
              <a:ext uri="{FF2B5EF4-FFF2-40B4-BE49-F238E27FC236}">
                <a16:creationId xmlns:a16="http://schemas.microsoft.com/office/drawing/2014/main" id="{C99451DB-9EBC-4318-A94C-BC9CAD0FD1B3}"/>
              </a:ext>
            </a:extLst>
          </p:cNvPr>
          <p:cNvSpPr/>
          <p:nvPr/>
        </p:nvSpPr>
        <p:spPr>
          <a:xfrm>
            <a:off x="9596582" y="2699188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1153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3E9D3A5-7BEC-4FE9-A29A-3B3FDCB0E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68364" cy="157018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Następną opcją jest ikonka „Ekran”. Tutaj możemy przydzielić pamięć wideo(karty graficznej) czy ilość monitorów. Jest możliwość ustawienia akceleracji 2D i 3D. W dalszych zakładkach mamy opcje serwerowe oraz możliwość ustawienia opcji przechwytywania obrazu w wybranych prze nas parametrach(ilość </a:t>
            </a:r>
            <a:r>
              <a:rPr lang="pl-PL" dirty="0" err="1"/>
              <a:t>fps</a:t>
            </a:r>
            <a:r>
              <a:rPr lang="pl-PL" dirty="0"/>
              <a:t>, jakość czy wymiary klatki).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73495E3-5A48-461F-967F-31436CEC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450"/>
            <a:ext cx="7305675" cy="4229100"/>
          </a:xfrm>
          <a:prstGeom prst="rect">
            <a:avLst/>
          </a:prstGeom>
        </p:spPr>
      </p:pic>
      <p:sp>
        <p:nvSpPr>
          <p:cNvPr id="5" name="Strzałka: w lewo 4">
            <a:extLst>
              <a:ext uri="{FF2B5EF4-FFF2-40B4-BE49-F238E27FC236}">
                <a16:creationId xmlns:a16="http://schemas.microsoft.com/office/drawing/2014/main" id="{665180AC-5F30-4152-B362-43CC23C8FE9B}"/>
              </a:ext>
            </a:extLst>
          </p:cNvPr>
          <p:cNvSpPr/>
          <p:nvPr/>
        </p:nvSpPr>
        <p:spPr>
          <a:xfrm rot="16200000">
            <a:off x="6245952" y="1568335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lewo 5">
            <a:extLst>
              <a:ext uri="{FF2B5EF4-FFF2-40B4-BE49-F238E27FC236}">
                <a16:creationId xmlns:a16="http://schemas.microsoft.com/office/drawing/2014/main" id="{FE595CAA-D0E5-4E75-B6AF-D055A895AEB1}"/>
              </a:ext>
            </a:extLst>
          </p:cNvPr>
          <p:cNvSpPr/>
          <p:nvPr/>
        </p:nvSpPr>
        <p:spPr>
          <a:xfrm rot="5400000">
            <a:off x="6245952" y="3314550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lewo 6">
            <a:extLst>
              <a:ext uri="{FF2B5EF4-FFF2-40B4-BE49-F238E27FC236}">
                <a16:creationId xmlns:a16="http://schemas.microsoft.com/office/drawing/2014/main" id="{F8FCD549-4135-4678-B024-3C59F6BB6A08}"/>
              </a:ext>
            </a:extLst>
          </p:cNvPr>
          <p:cNvSpPr/>
          <p:nvPr/>
        </p:nvSpPr>
        <p:spPr>
          <a:xfrm rot="9293510">
            <a:off x="1676399" y="3902088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chemat blokowy: proces alternatywny 9">
            <a:extLst>
              <a:ext uri="{FF2B5EF4-FFF2-40B4-BE49-F238E27FC236}">
                <a16:creationId xmlns:a16="http://schemas.microsoft.com/office/drawing/2014/main" id="{2AD6E427-4B87-427E-BFD7-4A8681FCFE03}"/>
              </a:ext>
            </a:extLst>
          </p:cNvPr>
          <p:cNvSpPr/>
          <p:nvPr/>
        </p:nvSpPr>
        <p:spPr>
          <a:xfrm>
            <a:off x="2087418" y="2041236"/>
            <a:ext cx="2281382" cy="258619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336A6D2A-4585-4F75-9E74-1E76B6A29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457" y="886148"/>
            <a:ext cx="4596154" cy="266061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68A512E3-52CE-463E-8B15-003026FE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458" y="3717401"/>
            <a:ext cx="4596154" cy="26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8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EE21C4-C003-4431-980B-56087714B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86836" cy="1468304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Następną i jedna z najważniejszych opcji jest ikona „Pamięć”. Ustawiamy tutaj informacje o naszym dysku o dodajemy plik ISO. Po kliknięciu w ikonę dysku otwiera nam się możliwość zmiany portu SATA, zaznaczenia że jest to dysk SSD, czy włączenia opcji Hot-</a:t>
            </a:r>
            <a:r>
              <a:rPr lang="pl-PL" dirty="0" err="1"/>
              <a:t>pluggble</a:t>
            </a:r>
            <a:r>
              <a:rPr lang="pl-PL" dirty="0"/>
              <a:t>. Poniżej możemy podglądnąć informacje o naszym dysku. Na dole mamy możliwość dodania bądź usunięcia innych kontrolerów pamięci.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4CF7E4-575F-4D02-B6DA-CF0991DD9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80" y="1468305"/>
            <a:ext cx="7305675" cy="4229100"/>
          </a:xfrm>
          <a:prstGeom prst="rect">
            <a:avLst/>
          </a:prstGeom>
        </p:spPr>
      </p:pic>
      <p:sp>
        <p:nvSpPr>
          <p:cNvPr id="5" name="Strzałka: w lewo 4">
            <a:extLst>
              <a:ext uri="{FF2B5EF4-FFF2-40B4-BE49-F238E27FC236}">
                <a16:creationId xmlns:a16="http://schemas.microsoft.com/office/drawing/2014/main" id="{8E8C84B8-6090-4E64-9749-BC44F73A121C}"/>
              </a:ext>
            </a:extLst>
          </p:cNvPr>
          <p:cNvSpPr/>
          <p:nvPr/>
        </p:nvSpPr>
        <p:spPr>
          <a:xfrm>
            <a:off x="9188626" y="2249516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lewo 5">
            <a:extLst>
              <a:ext uri="{FF2B5EF4-FFF2-40B4-BE49-F238E27FC236}">
                <a16:creationId xmlns:a16="http://schemas.microsoft.com/office/drawing/2014/main" id="{E98600AC-3B29-4E90-A9A7-5ECCD6700822}"/>
              </a:ext>
            </a:extLst>
          </p:cNvPr>
          <p:cNvSpPr/>
          <p:nvPr/>
        </p:nvSpPr>
        <p:spPr>
          <a:xfrm>
            <a:off x="8091054" y="2562075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chemat blokowy: proces alternatywny 7">
            <a:extLst>
              <a:ext uri="{FF2B5EF4-FFF2-40B4-BE49-F238E27FC236}">
                <a16:creationId xmlns:a16="http://schemas.microsoft.com/office/drawing/2014/main" id="{F3DC9AE5-3EE9-4F97-8577-899EC7A57FB3}"/>
              </a:ext>
            </a:extLst>
          </p:cNvPr>
          <p:cNvSpPr/>
          <p:nvPr/>
        </p:nvSpPr>
        <p:spPr>
          <a:xfrm>
            <a:off x="5904596" y="3043843"/>
            <a:ext cx="3284030" cy="1471168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chemat blokowy: proces alternatywny 8">
            <a:extLst>
              <a:ext uri="{FF2B5EF4-FFF2-40B4-BE49-F238E27FC236}">
                <a16:creationId xmlns:a16="http://schemas.microsoft.com/office/drawing/2014/main" id="{EEEB82C2-A7F6-4A13-87D6-8D87EB7BD562}"/>
              </a:ext>
            </a:extLst>
          </p:cNvPr>
          <p:cNvSpPr/>
          <p:nvPr/>
        </p:nvSpPr>
        <p:spPr>
          <a:xfrm>
            <a:off x="3823855" y="2632364"/>
            <a:ext cx="1440872" cy="230909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chemat blokowy: proces alternatywny 9">
            <a:extLst>
              <a:ext uri="{FF2B5EF4-FFF2-40B4-BE49-F238E27FC236}">
                <a16:creationId xmlns:a16="http://schemas.microsoft.com/office/drawing/2014/main" id="{9D7657FC-2CE5-4951-BD8C-178DCEFD8227}"/>
              </a:ext>
            </a:extLst>
          </p:cNvPr>
          <p:cNvSpPr/>
          <p:nvPr/>
        </p:nvSpPr>
        <p:spPr>
          <a:xfrm>
            <a:off x="4867564" y="5061527"/>
            <a:ext cx="1037032" cy="304245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chemat blokowy: proces alternatywny 10">
            <a:extLst>
              <a:ext uri="{FF2B5EF4-FFF2-40B4-BE49-F238E27FC236}">
                <a16:creationId xmlns:a16="http://schemas.microsoft.com/office/drawing/2014/main" id="{ED6EC500-29E4-4D71-A1BB-06F3184D20B5}"/>
              </a:ext>
            </a:extLst>
          </p:cNvPr>
          <p:cNvSpPr/>
          <p:nvPr/>
        </p:nvSpPr>
        <p:spPr>
          <a:xfrm>
            <a:off x="1990580" y="2734148"/>
            <a:ext cx="1606482" cy="382276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875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E5832A9-1A5A-4299-BD2D-87F1F29B6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77600" cy="199505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Pod ikoną dysku znajduje się obrazek z płyta CD, po kliknięciu na niego wyświetlają nam się informacje o parametrach. W tym miejscu należy dodać plik ISO naszego systemu którego chcemy zainstalować, w naszym przypadku </a:t>
            </a:r>
            <a:r>
              <a:rPr lang="pl-PL" dirty="0" err="1"/>
              <a:t>narazie</a:t>
            </a:r>
            <a:r>
              <a:rPr lang="pl-PL" dirty="0"/>
              <a:t> Windows 7. Dlatego należy kliknąć małą ikonę płyty CD znajdującą się z prawej strony i wybrać nasz plik ISO. Gdy wybierzemy nasz plik poprawnie przy ikonie płyty CD zmieni się napis z „brak” na nazwę naszego pliku oraz dostaniemy o nim parę informacji.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25A89A6-4DE0-4668-AB56-344E718C9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096"/>
            <a:ext cx="7305675" cy="4229100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E697BF70-5FEB-481F-8C5D-64E2F5A16A0F}"/>
              </a:ext>
            </a:extLst>
          </p:cNvPr>
          <p:cNvSpPr/>
          <p:nvPr/>
        </p:nvSpPr>
        <p:spPr>
          <a:xfrm>
            <a:off x="1828799" y="2833115"/>
            <a:ext cx="1302327" cy="219364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lewo 5">
            <a:extLst>
              <a:ext uri="{FF2B5EF4-FFF2-40B4-BE49-F238E27FC236}">
                <a16:creationId xmlns:a16="http://schemas.microsoft.com/office/drawing/2014/main" id="{C9078211-41B3-469F-BBD8-374B649C2D74}"/>
              </a:ext>
            </a:extLst>
          </p:cNvPr>
          <p:cNvSpPr/>
          <p:nvPr/>
        </p:nvSpPr>
        <p:spPr>
          <a:xfrm rot="5400000">
            <a:off x="6641449" y="2810163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chemat blokowy: proces alternatywny 9">
            <a:extLst>
              <a:ext uri="{FF2B5EF4-FFF2-40B4-BE49-F238E27FC236}">
                <a16:creationId xmlns:a16="http://schemas.microsoft.com/office/drawing/2014/main" id="{F6E86F12-B35A-4D1C-B286-FDC5CFBF5338}"/>
              </a:ext>
            </a:extLst>
          </p:cNvPr>
          <p:cNvSpPr/>
          <p:nvPr/>
        </p:nvSpPr>
        <p:spPr>
          <a:xfrm>
            <a:off x="3897745" y="2133600"/>
            <a:ext cx="2105891" cy="1995055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8D510562-1C5B-4A5B-99B6-EF648E1FE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13" y="3613813"/>
            <a:ext cx="5619596" cy="3253065"/>
          </a:xfrm>
          <a:prstGeom prst="rect">
            <a:avLst/>
          </a:prstGeom>
        </p:spPr>
      </p:pic>
      <p:sp>
        <p:nvSpPr>
          <p:cNvPr id="15" name="Schemat blokowy: proces alternatywny 14">
            <a:extLst>
              <a:ext uri="{FF2B5EF4-FFF2-40B4-BE49-F238E27FC236}">
                <a16:creationId xmlns:a16="http://schemas.microsoft.com/office/drawing/2014/main" id="{4B750849-0B0C-4E3B-8232-C4164FC66DCD}"/>
              </a:ext>
            </a:extLst>
          </p:cNvPr>
          <p:cNvSpPr/>
          <p:nvPr/>
        </p:nvSpPr>
        <p:spPr>
          <a:xfrm>
            <a:off x="7944465" y="4650658"/>
            <a:ext cx="1592825" cy="235974"/>
          </a:xfrm>
          <a:prstGeom prst="flowChartAlternateProcess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Schemat blokowy: proces alternatywny 16">
            <a:extLst>
              <a:ext uri="{FF2B5EF4-FFF2-40B4-BE49-F238E27FC236}">
                <a16:creationId xmlns:a16="http://schemas.microsoft.com/office/drawing/2014/main" id="{2AE4040F-228B-4D43-90A7-1971B3D6F43A}"/>
              </a:ext>
            </a:extLst>
          </p:cNvPr>
          <p:cNvSpPr/>
          <p:nvPr/>
        </p:nvSpPr>
        <p:spPr>
          <a:xfrm>
            <a:off x="9625781" y="4748981"/>
            <a:ext cx="2581428" cy="953729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858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2724BA-DE3D-4798-BB41-F11375053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74641" cy="88776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Kolejną opcje jest ikona „Dźwięk”. W tym miejscu wybieramy sterowniki oraz kontroler audio. Możemy również zaznaczyć dostęp maszyny do wejść dźwięku. Domyślnie zaznaczone jest tylko „</a:t>
            </a:r>
            <a:r>
              <a:rPr lang="pl-PL" dirty="0" err="1"/>
              <a:t>Output</a:t>
            </a:r>
            <a:r>
              <a:rPr lang="pl-PL" dirty="0"/>
              <a:t>” czyli wejście, i na potrzeby naszego zadania może tak zostać.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6B8DC9-BBE3-4CD6-B629-B2C5E899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81" y="1385734"/>
            <a:ext cx="7305675" cy="4229100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08DB5BCB-0BB9-4900-AD6C-9334645814FB}"/>
              </a:ext>
            </a:extLst>
          </p:cNvPr>
          <p:cNvSpPr/>
          <p:nvPr/>
        </p:nvSpPr>
        <p:spPr>
          <a:xfrm>
            <a:off x="2081575" y="2981943"/>
            <a:ext cx="1514168" cy="353961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chemat blokowy: proces alternatywny 5">
            <a:extLst>
              <a:ext uri="{FF2B5EF4-FFF2-40B4-BE49-F238E27FC236}">
                <a16:creationId xmlns:a16="http://schemas.microsoft.com/office/drawing/2014/main" id="{72DE098E-962E-4F2D-A8FA-E21A9B7F6757}"/>
              </a:ext>
            </a:extLst>
          </p:cNvPr>
          <p:cNvSpPr/>
          <p:nvPr/>
        </p:nvSpPr>
        <p:spPr>
          <a:xfrm>
            <a:off x="5329084" y="2353633"/>
            <a:ext cx="1533832" cy="471949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5D043238-CB84-48BC-9727-67634ED4944A}"/>
              </a:ext>
            </a:extLst>
          </p:cNvPr>
          <p:cNvSpPr/>
          <p:nvPr/>
        </p:nvSpPr>
        <p:spPr>
          <a:xfrm rot="18799679">
            <a:off x="4519974" y="3186684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821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AC2A0D-9D36-4278-AA9B-E0117EBC0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87432" cy="2001065"/>
          </a:xfrm>
        </p:spPr>
        <p:txBody>
          <a:bodyPr/>
          <a:lstStyle/>
          <a:p>
            <a:pPr marL="0" indent="0">
              <a:buNone/>
            </a:pPr>
            <a:r>
              <a:rPr lang="pl-PL"/>
              <a:t>Wybierając dalsze </a:t>
            </a:r>
            <a:r>
              <a:rPr lang="pl-PL" dirty="0"/>
              <a:t>opcje o nazwie „Sieć”. Możemy w niej ustawić i skonfigurować do 4 kart sieciowych. Przechodząc w opcje „zaawansowane”, mamy możliwość ustawienia rodzaju kary sieciowej oraz jej adresu MAC, i czy ma podłączony kabel. Na potrzeby naszego zadania zostaniemy przy jednej karcie sieciowej.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EEAB09A-D2E4-4F6F-AA25-7AE2906E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607"/>
            <a:ext cx="5868322" cy="3397047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27337DF-A36D-4900-A413-4B269E30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22" y="2626152"/>
            <a:ext cx="6351924" cy="3676994"/>
          </a:xfrm>
          <a:prstGeom prst="rect">
            <a:avLst/>
          </a:prstGeom>
        </p:spPr>
      </p:pic>
      <p:sp>
        <p:nvSpPr>
          <p:cNvPr id="6" name="Schemat blokowy: proces alternatywny 5">
            <a:extLst>
              <a:ext uri="{FF2B5EF4-FFF2-40B4-BE49-F238E27FC236}">
                <a16:creationId xmlns:a16="http://schemas.microsoft.com/office/drawing/2014/main" id="{6520DDEF-9965-4F94-ACB2-0B3DEFA52047}"/>
              </a:ext>
            </a:extLst>
          </p:cNvPr>
          <p:cNvSpPr/>
          <p:nvPr/>
        </p:nvSpPr>
        <p:spPr>
          <a:xfrm>
            <a:off x="116044" y="2817454"/>
            <a:ext cx="1175657" cy="251927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chemat blokowy: proces alternatywny 6">
            <a:extLst>
              <a:ext uri="{FF2B5EF4-FFF2-40B4-BE49-F238E27FC236}">
                <a16:creationId xmlns:a16="http://schemas.microsoft.com/office/drawing/2014/main" id="{EACE15DA-BE29-44A2-BAFC-C71F24F05364}"/>
              </a:ext>
            </a:extLst>
          </p:cNvPr>
          <p:cNvSpPr/>
          <p:nvPr/>
        </p:nvSpPr>
        <p:spPr>
          <a:xfrm>
            <a:off x="1571348" y="2715260"/>
            <a:ext cx="807868" cy="162899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trzałka: w lewo 7">
            <a:extLst>
              <a:ext uri="{FF2B5EF4-FFF2-40B4-BE49-F238E27FC236}">
                <a16:creationId xmlns:a16="http://schemas.microsoft.com/office/drawing/2014/main" id="{11ABB5F1-C5D4-4785-A53B-6D9BE2B98AAD}"/>
              </a:ext>
            </a:extLst>
          </p:cNvPr>
          <p:cNvSpPr/>
          <p:nvPr/>
        </p:nvSpPr>
        <p:spPr>
          <a:xfrm>
            <a:off x="10067278" y="4323915"/>
            <a:ext cx="621437" cy="2651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: w lewo 8">
            <a:extLst>
              <a:ext uri="{FF2B5EF4-FFF2-40B4-BE49-F238E27FC236}">
                <a16:creationId xmlns:a16="http://schemas.microsoft.com/office/drawing/2014/main" id="{22B1BE92-D41E-45D1-B2DA-DDB512F396CE}"/>
              </a:ext>
            </a:extLst>
          </p:cNvPr>
          <p:cNvSpPr/>
          <p:nvPr/>
        </p:nvSpPr>
        <p:spPr>
          <a:xfrm>
            <a:off x="9197267" y="4705654"/>
            <a:ext cx="834501" cy="34710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trzałka: w prawo 9">
            <a:extLst>
              <a:ext uri="{FF2B5EF4-FFF2-40B4-BE49-F238E27FC236}">
                <a16:creationId xmlns:a16="http://schemas.microsoft.com/office/drawing/2014/main" id="{87BD89F8-800E-4501-ACFD-EF92FCEA7C08}"/>
              </a:ext>
            </a:extLst>
          </p:cNvPr>
          <p:cNvSpPr/>
          <p:nvPr/>
        </p:nvSpPr>
        <p:spPr>
          <a:xfrm rot="21151089">
            <a:off x="7625917" y="5016732"/>
            <a:ext cx="747589" cy="31107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279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3DB07D-B9CA-4665-BD2A-35205974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186430"/>
            <a:ext cx="9692640" cy="68769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Opis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81D0CC-455A-4FC4-A511-73C84295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/>
              <a:t>Prezentacje przedstawia instalacje systemów Windows 7 oraz </a:t>
            </a:r>
            <a:r>
              <a:rPr lang="pl-PL" dirty="0" err="1"/>
              <a:t>OpenSUSE</a:t>
            </a:r>
            <a:r>
              <a:rPr lang="pl-PL" dirty="0"/>
              <a:t> 42.3 na jednym dysku w maszynie wirtualnej.</a:t>
            </a:r>
          </a:p>
        </p:txBody>
      </p:sp>
      <p:pic>
        <p:nvPicPr>
          <p:cNvPr id="1028" name="Picture 4" descr="Znalezione obrazy dla zapytania windows 7">
            <a:extLst>
              <a:ext uri="{FF2B5EF4-FFF2-40B4-BE49-F238E27FC236}">
                <a16:creationId xmlns:a16="http://schemas.microsoft.com/office/drawing/2014/main" id="{8C80FAA8-5D17-402F-BCFA-AA9EA66B4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4790">
            <a:off x="713232" y="2997523"/>
            <a:ext cx="3385333" cy="281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dobny obraz">
            <a:extLst>
              <a:ext uri="{FF2B5EF4-FFF2-40B4-BE49-F238E27FC236}">
                <a16:creationId xmlns:a16="http://schemas.microsoft.com/office/drawing/2014/main" id="{24AA2277-DF0E-47B6-BAC2-EAB7DAF2A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2734">
            <a:off x="6613872" y="2997523"/>
            <a:ext cx="3792000" cy="281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08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1BA960-5AC5-4163-8DCA-8F9C49097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301274" cy="1376039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Następną opcja jest ikona „Porty szeregowe”. Możemy tu włączyć do czterech portów szeregowych. Na potrzeby zadanie nie musimy włączać ani konfigurować żadnego.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7BB2D06-D345-4600-BF88-B71CEEBD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99" y="1314450"/>
            <a:ext cx="7305675" cy="4229100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D231D142-7979-457F-A63F-068A0FA55BCE}"/>
              </a:ext>
            </a:extLst>
          </p:cNvPr>
          <p:cNvSpPr/>
          <p:nvPr/>
        </p:nvSpPr>
        <p:spPr>
          <a:xfrm>
            <a:off x="2068497" y="3524435"/>
            <a:ext cx="1491449" cy="3195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lewo 5">
            <a:extLst>
              <a:ext uri="{FF2B5EF4-FFF2-40B4-BE49-F238E27FC236}">
                <a16:creationId xmlns:a16="http://schemas.microsoft.com/office/drawing/2014/main" id="{FFBE092D-F451-46D2-82EC-FABAE7CAEF49}"/>
              </a:ext>
            </a:extLst>
          </p:cNvPr>
          <p:cNvSpPr/>
          <p:nvPr/>
        </p:nvSpPr>
        <p:spPr>
          <a:xfrm rot="19005953">
            <a:off x="5850193" y="2094211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górę 6">
            <a:extLst>
              <a:ext uri="{FF2B5EF4-FFF2-40B4-BE49-F238E27FC236}">
                <a16:creationId xmlns:a16="http://schemas.microsoft.com/office/drawing/2014/main" id="{9C1E3E53-1ADB-47C3-BAE9-DBF0D3CE12F5}"/>
              </a:ext>
            </a:extLst>
          </p:cNvPr>
          <p:cNvSpPr/>
          <p:nvPr/>
        </p:nvSpPr>
        <p:spPr>
          <a:xfrm rot="3481008">
            <a:off x="4120177" y="2823611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chemat blokowy: proces alternatywny 7">
            <a:extLst>
              <a:ext uri="{FF2B5EF4-FFF2-40B4-BE49-F238E27FC236}">
                <a16:creationId xmlns:a16="http://schemas.microsoft.com/office/drawing/2014/main" id="{15619621-9980-4721-B7F7-9219A6EDE9FB}"/>
              </a:ext>
            </a:extLst>
          </p:cNvPr>
          <p:cNvSpPr/>
          <p:nvPr/>
        </p:nvSpPr>
        <p:spPr>
          <a:xfrm>
            <a:off x="3630967" y="2075530"/>
            <a:ext cx="2104007" cy="230819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0258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A5E00FD-4854-4588-B877-B6D10B60E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65763" cy="84337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Idąc dalej mamy ikonę o nazwie „USB”. Mamy tutaj, możliwość włączenia kontrolera USB od 1.1 do 3.0. na potrzeby zadania wystarczy nam kontroler do USB 1.1.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98326AC-9244-4223-BDDD-C719E4AF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314450"/>
            <a:ext cx="7305675" cy="4229100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FAAFCCA0-F7DD-4A06-86E3-C6B613E1F199}"/>
              </a:ext>
            </a:extLst>
          </p:cNvPr>
          <p:cNvSpPr/>
          <p:nvPr/>
        </p:nvSpPr>
        <p:spPr>
          <a:xfrm>
            <a:off x="2530136" y="3826276"/>
            <a:ext cx="1482571" cy="319596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E0FDB322-205A-48A7-BC0E-705B813956FD}"/>
              </a:ext>
            </a:extLst>
          </p:cNvPr>
          <p:cNvSpPr/>
          <p:nvPr/>
        </p:nvSpPr>
        <p:spPr>
          <a:xfrm>
            <a:off x="3271421" y="244271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1128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CDAB30-3D9A-48A1-9279-94A33B28E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83518" cy="77444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Kolejna opcja jest opisana jako „Udostępnione foldery”. Możemy tutaj udostępnić pliki dla naszej maszyny wirtualnej. Nasze zadanie nie wymaga tutaj niczego.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F88DDE0-5C40-4237-A0F6-BF66CC66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21" y="1314450"/>
            <a:ext cx="7305675" cy="4229100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CF3E984B-2714-4923-A47F-A98B906AD65D}"/>
              </a:ext>
            </a:extLst>
          </p:cNvPr>
          <p:cNvSpPr/>
          <p:nvPr/>
        </p:nvSpPr>
        <p:spPr>
          <a:xfrm>
            <a:off x="2059619" y="4136994"/>
            <a:ext cx="1518082" cy="328474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3420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E8C1EC-F316-46CF-B2E9-DF0B4022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92396" cy="144706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Ostatnią opcja o nazwie „Interfejs użytkownika”. Jak sama nazwa wskazuje możemy tu ustawić pozycje interfejsu, jak będzie się wyświetlał gdy nasza maszyna jest uruchomiona. Ustawienie tego zależy od naszych preferencji. W tym momencie możemy zapisać wszystkie ustawienia klikając „OK”.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02C6DA0-E490-49DA-B897-FFDF1063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60" y="1447061"/>
            <a:ext cx="7305675" cy="4229100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D4F17D92-C225-4C80-9A09-4F185740EF4A}"/>
              </a:ext>
            </a:extLst>
          </p:cNvPr>
          <p:cNvSpPr/>
          <p:nvPr/>
        </p:nvSpPr>
        <p:spPr>
          <a:xfrm>
            <a:off x="2129485" y="4542830"/>
            <a:ext cx="1526959" cy="381740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górę 5">
            <a:extLst>
              <a:ext uri="{FF2B5EF4-FFF2-40B4-BE49-F238E27FC236}">
                <a16:creationId xmlns:a16="http://schemas.microsoft.com/office/drawing/2014/main" id="{867F9FA3-CD22-468C-94B3-D7F5E6C383B5}"/>
              </a:ext>
            </a:extLst>
          </p:cNvPr>
          <p:cNvSpPr/>
          <p:nvPr/>
        </p:nvSpPr>
        <p:spPr>
          <a:xfrm rot="2886406">
            <a:off x="4877916" y="2627791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6B985CDB-2011-4016-BA7E-D5763E25F6F0}"/>
              </a:ext>
            </a:extLst>
          </p:cNvPr>
          <p:cNvSpPr/>
          <p:nvPr/>
        </p:nvSpPr>
        <p:spPr>
          <a:xfrm>
            <a:off x="6684885" y="527333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253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0FD53D-6F62-459C-967E-295EA542F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448"/>
            <a:ext cx="11283518" cy="73684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 zapisaniu ustawień powinno nas przenieść do strony głównej. Tutaj zaznaczamy nasza maszynę i klikamy zieloną strzałkę „uruchom”.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5417C74-1791-40B8-8D52-89AFBEAE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15" y="1146329"/>
            <a:ext cx="9163050" cy="5257800"/>
          </a:xfrm>
          <a:prstGeom prst="rect">
            <a:avLst/>
          </a:prstGeom>
        </p:spPr>
      </p:pic>
      <p:sp>
        <p:nvSpPr>
          <p:cNvPr id="5" name="Strzałka: w lewo 4">
            <a:extLst>
              <a:ext uri="{FF2B5EF4-FFF2-40B4-BE49-F238E27FC236}">
                <a16:creationId xmlns:a16="http://schemas.microsoft.com/office/drawing/2014/main" id="{FB451072-AC7F-44D8-A637-E71B87748110}"/>
              </a:ext>
            </a:extLst>
          </p:cNvPr>
          <p:cNvSpPr/>
          <p:nvPr/>
        </p:nvSpPr>
        <p:spPr>
          <a:xfrm>
            <a:off x="2867487" y="1606858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4470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6CDC76-6A36-4984-B971-22C606454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65763" cy="168884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Nasza maszyna uruchamia się. Powinno nam się załadować ekran instalacyjny Windows 7. Na początku ustawiamy język tekstu oraz język dla klawiatury. W moim przypadku wybiorę Polski w obu przypadkach. Ustalam również czas i format godziny. Na końcu klikamy „Dalej”.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1902EB3-0850-4078-BE99-CCE7BE9C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18586"/>
            <a:ext cx="4041665" cy="3316844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407AD445-C895-426A-9985-F5C5EE99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196" y="904080"/>
            <a:ext cx="7284721" cy="5963053"/>
          </a:xfrm>
          <a:prstGeom prst="rect">
            <a:avLst/>
          </a:prstGeom>
        </p:spPr>
      </p:pic>
      <p:sp>
        <p:nvSpPr>
          <p:cNvPr id="16" name="Strzałka: w lewo 15">
            <a:extLst>
              <a:ext uri="{FF2B5EF4-FFF2-40B4-BE49-F238E27FC236}">
                <a16:creationId xmlns:a16="http://schemas.microsoft.com/office/drawing/2014/main" id="{2756A432-121A-4DBB-85DB-C046E9CAA1D3}"/>
              </a:ext>
            </a:extLst>
          </p:cNvPr>
          <p:cNvSpPr/>
          <p:nvPr/>
        </p:nvSpPr>
        <p:spPr>
          <a:xfrm>
            <a:off x="7642828" y="3968316"/>
            <a:ext cx="827526" cy="17780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Strzałka: w lewo 16">
            <a:extLst>
              <a:ext uri="{FF2B5EF4-FFF2-40B4-BE49-F238E27FC236}">
                <a16:creationId xmlns:a16="http://schemas.microsoft.com/office/drawing/2014/main" id="{B8F1D61B-02D0-4B55-8B8F-90F3F888B7DC}"/>
              </a:ext>
            </a:extLst>
          </p:cNvPr>
          <p:cNvSpPr/>
          <p:nvPr/>
        </p:nvSpPr>
        <p:spPr>
          <a:xfrm>
            <a:off x="7838560" y="4257621"/>
            <a:ext cx="827526" cy="17780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trzałka: w lewo 17">
            <a:extLst>
              <a:ext uri="{FF2B5EF4-FFF2-40B4-BE49-F238E27FC236}">
                <a16:creationId xmlns:a16="http://schemas.microsoft.com/office/drawing/2014/main" id="{786A5C27-9815-4994-9222-ADDE1B98788D}"/>
              </a:ext>
            </a:extLst>
          </p:cNvPr>
          <p:cNvSpPr/>
          <p:nvPr/>
        </p:nvSpPr>
        <p:spPr>
          <a:xfrm>
            <a:off x="8056591" y="4546926"/>
            <a:ext cx="827526" cy="17780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trzałka: w prawo 19">
            <a:extLst>
              <a:ext uri="{FF2B5EF4-FFF2-40B4-BE49-F238E27FC236}">
                <a16:creationId xmlns:a16="http://schemas.microsoft.com/office/drawing/2014/main" id="{CD8C4476-2B52-47AF-BA27-91CC0081C1FA}"/>
              </a:ext>
            </a:extLst>
          </p:cNvPr>
          <p:cNvSpPr/>
          <p:nvPr/>
        </p:nvSpPr>
        <p:spPr>
          <a:xfrm>
            <a:off x="8176882" y="533950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266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D3B6964-6E13-4431-96B3-25554C3DF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74641" cy="171339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Klikamy „Zainstaluj teraz”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4713C96-0E14-4EAC-A880-040AAF6D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95" y="856696"/>
            <a:ext cx="6897848" cy="5635688"/>
          </a:xfrm>
          <a:prstGeom prst="rect">
            <a:avLst/>
          </a:prstGeom>
        </p:spPr>
      </p:pic>
      <p:sp>
        <p:nvSpPr>
          <p:cNvPr id="2" name="Strzałka: w prawo 1">
            <a:extLst>
              <a:ext uri="{FF2B5EF4-FFF2-40B4-BE49-F238E27FC236}">
                <a16:creationId xmlns:a16="http://schemas.microsoft.com/office/drawing/2014/main" id="{020C9911-2B6D-425C-98C5-AFF10FAEC266}"/>
              </a:ext>
            </a:extLst>
          </p:cNvPr>
          <p:cNvSpPr/>
          <p:nvPr/>
        </p:nvSpPr>
        <p:spPr>
          <a:xfrm rot="10800000">
            <a:off x="6320901" y="3515557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413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4B93272-BE69-4C77-B311-AAE4385F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13" y="601319"/>
            <a:ext cx="6912925" cy="565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75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6F76835-D387-48FD-9FDE-D28EC553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83518" cy="122511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 dokładnym i uważnym przeczytaniu licencji </a:t>
            </a:r>
            <a:r>
              <a:rPr lang="pl-PL" dirty="0">
                <a:sym typeface="Wingdings" panose="05000000000000000000" pitchFamily="2" charset="2"/>
              </a:rPr>
              <a:t>;) </a:t>
            </a:r>
            <a:r>
              <a:rPr lang="pl-PL" dirty="0"/>
              <a:t>zaznaczamy „Akceptuje postanowienia licencyjne”. I „Dalej”.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74361C7-B622-43CC-B00E-794186EF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81" y="1322540"/>
            <a:ext cx="6763955" cy="5535459"/>
          </a:xfrm>
          <a:prstGeom prst="rect">
            <a:avLst/>
          </a:prstGeom>
        </p:spPr>
      </p:pic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B00F50AC-C8C6-471A-B6CB-E304C19CA1D0}"/>
              </a:ext>
            </a:extLst>
          </p:cNvPr>
          <p:cNvSpPr/>
          <p:nvPr/>
        </p:nvSpPr>
        <p:spPr>
          <a:xfrm>
            <a:off x="2663300" y="4856085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988239D0-F4B9-4955-A61E-7B980912A8C8}"/>
              </a:ext>
            </a:extLst>
          </p:cNvPr>
          <p:cNvSpPr/>
          <p:nvPr/>
        </p:nvSpPr>
        <p:spPr>
          <a:xfrm>
            <a:off x="6242480" y="520379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261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10EEC42-65FD-41BD-B142-020D3858B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1290041" cy="126950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Wybieramy czy chcemy zaktualizować Windowsa czy go zainstalować. Ze względu że nasz dysk jest pusty i na potrzeby zadania zainstalujemy go od nowa.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845D34E-37AA-4F87-932B-EDC27B3D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66" y="868866"/>
            <a:ext cx="7357409" cy="5989134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D250AA89-49C5-47F1-B9D1-64823B7C5925}"/>
              </a:ext>
            </a:extLst>
          </p:cNvPr>
          <p:cNvSpPr/>
          <p:nvPr/>
        </p:nvSpPr>
        <p:spPr>
          <a:xfrm>
            <a:off x="3364635" y="2476870"/>
            <a:ext cx="4341181" cy="20596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527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2370C59-E8B1-4BDD-B811-1F3C6CD08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74640" cy="435133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Instalacje zaczynamy od otwarcia programu Oracle VM </a:t>
            </a:r>
            <a:r>
              <a:rPr lang="pl-PL" dirty="0" err="1"/>
              <a:t>VirtualBox</a:t>
            </a:r>
            <a:r>
              <a:rPr lang="pl-PL" dirty="0"/>
              <a:t>. I kliknięcia niebieskiej zębatki z podpisem „Nowa”, znajdującej się w prawym górnym rogu.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F2A7ED-5575-4279-AD3F-C27E0BB5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81" y="1498491"/>
            <a:ext cx="8287407" cy="4755352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1A1C792F-A17F-4CD1-91EB-0F698C929B0E}"/>
              </a:ext>
            </a:extLst>
          </p:cNvPr>
          <p:cNvSpPr/>
          <p:nvPr/>
        </p:nvSpPr>
        <p:spPr>
          <a:xfrm>
            <a:off x="570473" y="193335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760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AF3B58-8001-4922-AA0E-9143B238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92396" cy="479393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Zaznaczamy że chcemy zainstalować nasz system na naszym stworzonym dysku i klikamy „Dalej”.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959C7E2-3E6F-40A2-8C7A-8DD956B3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11" y="682424"/>
            <a:ext cx="7492074" cy="6175575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B5D5B355-220B-4B51-8485-8A1F1A79DDB3}"/>
              </a:ext>
            </a:extLst>
          </p:cNvPr>
          <p:cNvSpPr/>
          <p:nvPr/>
        </p:nvSpPr>
        <p:spPr>
          <a:xfrm>
            <a:off x="3515557" y="3027285"/>
            <a:ext cx="4385569" cy="301841"/>
          </a:xfrm>
          <a:prstGeom prst="flowChartAlternateProcess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08DA61A3-28D7-478C-8350-DE2319C0DAD2}"/>
              </a:ext>
            </a:extLst>
          </p:cNvPr>
          <p:cNvSpPr/>
          <p:nvPr/>
        </p:nvSpPr>
        <p:spPr>
          <a:xfrm>
            <a:off x="6462944" y="5013265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2923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1EEAD42-4CFD-45DF-80A4-7C67BE05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83518" cy="70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Czekamy jak nasz system się zainstaluje, może to potrwać dłuższą chwile. Maszyna w czasie i po instalacji systemu zrestartuje się.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09D4238-8A0B-4CFC-A792-40902BFD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75" y="599608"/>
            <a:ext cx="7551847" cy="62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9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E725A3-9F47-4758-8519-175255DFB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56885" cy="107419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 zainstalowaniu pojawi nam się okno tworzenia nazwy użytkownika i komputera. Ja użytkownika nazwę „</a:t>
            </a:r>
            <a:r>
              <a:rPr lang="pl-PL" dirty="0" err="1"/>
              <a:t>xyz</a:t>
            </a:r>
            <a:r>
              <a:rPr lang="pl-PL" dirty="0"/>
              <a:t>”, a komputer zostawię tak jak mi proponuje instalator. I klikamy „Dalej”.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84091EA-FBFB-4D76-805B-57D908EB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15" y="768214"/>
            <a:ext cx="7040077" cy="6089785"/>
          </a:xfrm>
          <a:prstGeom prst="rect">
            <a:avLst/>
          </a:prstGeom>
        </p:spPr>
      </p:pic>
      <p:sp>
        <p:nvSpPr>
          <p:cNvPr id="8" name="Schemat blokowy: proces alternatywny 7">
            <a:extLst>
              <a:ext uri="{FF2B5EF4-FFF2-40B4-BE49-F238E27FC236}">
                <a16:creationId xmlns:a16="http://schemas.microsoft.com/office/drawing/2014/main" id="{417C4094-DEF3-4656-AB60-26130BFD4056}"/>
              </a:ext>
            </a:extLst>
          </p:cNvPr>
          <p:cNvSpPr/>
          <p:nvPr/>
        </p:nvSpPr>
        <p:spPr>
          <a:xfrm>
            <a:off x="4609322" y="3853543"/>
            <a:ext cx="2192694" cy="746449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58B1FE81-CF94-47D3-92B0-70061A4B3FCF}"/>
              </a:ext>
            </a:extLst>
          </p:cNvPr>
          <p:cNvSpPr/>
          <p:nvPr/>
        </p:nvSpPr>
        <p:spPr>
          <a:xfrm>
            <a:off x="6312812" y="548667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0851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AD2783-C786-44E6-BD66-169F455D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83518" cy="57849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Tworzymy hasło do konta użytkownika. Ja stworzę proste hasło: 123. I klikamy „Dalej”.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7428CA-D09D-416D-96EB-89074F8F1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74" y="422022"/>
            <a:ext cx="7542288" cy="6435978"/>
          </a:xfrm>
          <a:prstGeom prst="rect">
            <a:avLst/>
          </a:prstGeom>
        </p:spPr>
      </p:pic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A493C355-837C-4C0D-ADBF-B2430FBD2A47}"/>
              </a:ext>
            </a:extLst>
          </p:cNvPr>
          <p:cNvSpPr/>
          <p:nvPr/>
        </p:nvSpPr>
        <p:spPr>
          <a:xfrm>
            <a:off x="6604987" y="532660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2A0323D9-9749-41B7-843D-584F8FA22173}"/>
              </a:ext>
            </a:extLst>
          </p:cNvPr>
          <p:cNvSpPr/>
          <p:nvPr/>
        </p:nvSpPr>
        <p:spPr>
          <a:xfrm>
            <a:off x="3746377" y="3098307"/>
            <a:ext cx="2130640" cy="11984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2125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AFB686-8C3A-4643-BC52-C1B9E7F87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83518" cy="155359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Jeśli posiadamy wpisujemy klucz produktu. I klikamy „Dalej”.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8A0CAB1-FA28-4B41-8AB4-0CFA2B6CB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83" y="471948"/>
            <a:ext cx="7515830" cy="6386052"/>
          </a:xfrm>
          <a:prstGeom prst="rect">
            <a:avLst/>
          </a:prstGeom>
        </p:spPr>
      </p:pic>
      <p:sp>
        <p:nvSpPr>
          <p:cNvPr id="6" name="Schemat blokowy: proces alternatywny 5">
            <a:extLst>
              <a:ext uri="{FF2B5EF4-FFF2-40B4-BE49-F238E27FC236}">
                <a16:creationId xmlns:a16="http://schemas.microsoft.com/office/drawing/2014/main" id="{610BF34D-64E0-4045-8D55-94A131D91AEA}"/>
              </a:ext>
            </a:extLst>
          </p:cNvPr>
          <p:cNvSpPr/>
          <p:nvPr/>
        </p:nvSpPr>
        <p:spPr>
          <a:xfrm>
            <a:off x="3497802" y="3359400"/>
            <a:ext cx="2885743" cy="484632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11FEFA88-51AB-4060-9843-1071858A9360}"/>
              </a:ext>
            </a:extLst>
          </p:cNvPr>
          <p:cNvSpPr/>
          <p:nvPr/>
        </p:nvSpPr>
        <p:spPr>
          <a:xfrm>
            <a:off x="6383545" y="5332575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743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AFB686-8C3A-4643-BC52-C1B9E7F87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83518" cy="43500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Wybieramy które aktualizacje chcemy zainstalować, zalecane jest zainstalowanie wszystkich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278EE37-BDB3-4B20-BF35-2F33B416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23" y="790113"/>
            <a:ext cx="7205920" cy="6156664"/>
          </a:xfrm>
          <a:prstGeom prst="rect">
            <a:avLst/>
          </a:prstGeom>
        </p:spPr>
      </p:pic>
      <p:sp>
        <p:nvSpPr>
          <p:cNvPr id="4" name="Schemat blokowy: proces alternatywny 3">
            <a:extLst>
              <a:ext uri="{FF2B5EF4-FFF2-40B4-BE49-F238E27FC236}">
                <a16:creationId xmlns:a16="http://schemas.microsoft.com/office/drawing/2014/main" id="{9305BCED-9E29-4653-9F7D-D34D52008054}"/>
              </a:ext>
            </a:extLst>
          </p:cNvPr>
          <p:cNvSpPr/>
          <p:nvPr/>
        </p:nvSpPr>
        <p:spPr>
          <a:xfrm>
            <a:off x="3382392" y="2920753"/>
            <a:ext cx="4252404" cy="763480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4517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B92DC2-25DF-4DB5-9CCE-7AF46B68E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879"/>
            <a:ext cx="11274641" cy="138491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Ustawiamy czas, strefę czasową (lub zaznaczamy wyszukiwanie automatyczne) i datę. I klikamy „Dalej”.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480695D-3AC2-4F00-86EA-119C2D0F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60" y="913450"/>
            <a:ext cx="6927858" cy="5944550"/>
          </a:xfrm>
          <a:prstGeom prst="rect">
            <a:avLst/>
          </a:prstGeom>
        </p:spPr>
      </p:pic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45F378F2-04D7-4F7E-87D4-8488BC9FDC2B}"/>
              </a:ext>
            </a:extLst>
          </p:cNvPr>
          <p:cNvSpPr/>
          <p:nvPr/>
        </p:nvSpPr>
        <p:spPr>
          <a:xfrm>
            <a:off x="2539013" y="326698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Schemat blokowy: proces alternatywny 6">
            <a:extLst>
              <a:ext uri="{FF2B5EF4-FFF2-40B4-BE49-F238E27FC236}">
                <a16:creationId xmlns:a16="http://schemas.microsoft.com/office/drawing/2014/main" id="{B8BDD2B4-8B4E-4EBA-99EF-854CCF5927E5}"/>
              </a:ext>
            </a:extLst>
          </p:cNvPr>
          <p:cNvSpPr/>
          <p:nvPr/>
        </p:nvSpPr>
        <p:spPr>
          <a:xfrm>
            <a:off x="3517421" y="3828015"/>
            <a:ext cx="1187744" cy="1152357"/>
          </a:xfrm>
          <a:prstGeom prst="flowChartAlternateProcess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420FAEC4-D81F-475C-BDD6-DD51C83C5AC9}"/>
              </a:ext>
            </a:extLst>
          </p:cNvPr>
          <p:cNvSpPr/>
          <p:nvPr/>
        </p:nvSpPr>
        <p:spPr>
          <a:xfrm rot="19747974">
            <a:off x="4215960" y="5053235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3DA1F68E-3C99-4CA7-80E0-908DF3E47DF5}"/>
              </a:ext>
            </a:extLst>
          </p:cNvPr>
          <p:cNvSpPr/>
          <p:nvPr/>
        </p:nvSpPr>
        <p:spPr>
          <a:xfrm>
            <a:off x="6096000" y="545991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3432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B92DC2-25DF-4DB5-9CCE-7AF46B68E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56885" cy="45276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Wybieramy sieciową lokalizacje komputera, w mim przypadku to „Sieć domowa”.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E8B8D67-9EFC-4043-9FE0-F0045BD7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833" y="557904"/>
            <a:ext cx="7384408" cy="6300095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B1E0F5DC-CB03-4610-9313-029F5D1CF158}"/>
              </a:ext>
            </a:extLst>
          </p:cNvPr>
          <p:cNvSpPr/>
          <p:nvPr/>
        </p:nvSpPr>
        <p:spPr>
          <a:xfrm>
            <a:off x="3694922" y="3069771"/>
            <a:ext cx="4189445" cy="727788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117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B92DC2-25DF-4DB5-9CCE-7AF46B68E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56"/>
            <a:ext cx="11283518" cy="399494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System zacznie się uruchamiać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133E4B3-8611-4B90-8CE8-0490C0AD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250"/>
            <a:ext cx="5719665" cy="488593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505DB0A-F8E0-45E3-83F7-71F5176F6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665" y="1298481"/>
            <a:ext cx="6472335" cy="55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23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8D40FDE-CAFB-4792-A7D8-4610FB9B2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1290041" cy="746449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 tym momencie zainstalowaliśmy Windows 7. Teraz przystąpimy do przygotowania systemu do instalacji drugiego.</a:t>
            </a:r>
          </a:p>
        </p:txBody>
      </p:sp>
      <p:pic>
        <p:nvPicPr>
          <p:cNvPr id="5" name="Picture 4" descr="Znalezione obrazy dla zapytania windows 7">
            <a:extLst>
              <a:ext uri="{FF2B5EF4-FFF2-40B4-BE49-F238E27FC236}">
                <a16:creationId xmlns:a16="http://schemas.microsoft.com/office/drawing/2014/main" id="{CCBE24AD-D8E3-454F-A070-781C2166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18" y="1041757"/>
            <a:ext cx="2867121" cy="238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nak plus 5">
            <a:extLst>
              <a:ext uri="{FF2B5EF4-FFF2-40B4-BE49-F238E27FC236}">
                <a16:creationId xmlns:a16="http://schemas.microsoft.com/office/drawing/2014/main" id="{DA1B5D74-957A-4FD0-9EF9-920391F0D655}"/>
              </a:ext>
            </a:extLst>
          </p:cNvPr>
          <p:cNvSpPr/>
          <p:nvPr/>
        </p:nvSpPr>
        <p:spPr>
          <a:xfrm>
            <a:off x="3770280" y="2469668"/>
            <a:ext cx="1975800" cy="1918663"/>
          </a:xfrm>
          <a:prstGeom prst="mathPlus">
            <a:avLst>
              <a:gd name="adj1" fmla="val 78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7" name="Picture 6" descr="Podobny obraz">
            <a:extLst>
              <a:ext uri="{FF2B5EF4-FFF2-40B4-BE49-F238E27FC236}">
                <a16:creationId xmlns:a16="http://schemas.microsoft.com/office/drawing/2014/main" id="{158FFC01-491C-4DBB-903F-245CF682C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21" y="3799956"/>
            <a:ext cx="3792000" cy="281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78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05501A4-A99A-48EE-A066-CB025D196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83518" cy="213951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Podajemy nazwę swojej maszyny jaka będzie nam się wyświetlać w spisie, najlepiej żeby była intuicyjna i opisywała jaki system się w niej znajduje. W moim przypadku nazwę ją „WIN7+SUSE42.3”. Poniżej wpisujemy typ systemu jaki będzie podstawowy, u mnie to będzie Windows, oraz niżej jego wersje. Oraz klikamy „Dalej”.</a:t>
            </a:r>
          </a:p>
        </p:txBody>
      </p:sp>
      <p:sp>
        <p:nvSpPr>
          <p:cNvPr id="7" name="Strzałka: w górę 6">
            <a:extLst>
              <a:ext uri="{FF2B5EF4-FFF2-40B4-BE49-F238E27FC236}">
                <a16:creationId xmlns:a16="http://schemas.microsoft.com/office/drawing/2014/main" id="{6D0FBA7E-6177-415D-A29F-D51C3BF6B204}"/>
              </a:ext>
            </a:extLst>
          </p:cNvPr>
          <p:cNvSpPr/>
          <p:nvPr/>
        </p:nvSpPr>
        <p:spPr>
          <a:xfrm>
            <a:off x="6096000" y="5744396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2AFCD6F-F764-4547-8FF0-E0557DDD2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71" y="2067746"/>
            <a:ext cx="3762375" cy="3676650"/>
          </a:xfrm>
          <a:prstGeom prst="rect">
            <a:avLst/>
          </a:prstGeom>
        </p:spPr>
      </p:pic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148C8442-E040-4F39-A11F-16DBE11B4515}"/>
              </a:ext>
            </a:extLst>
          </p:cNvPr>
          <p:cNvSpPr/>
          <p:nvPr/>
        </p:nvSpPr>
        <p:spPr>
          <a:xfrm>
            <a:off x="3906175" y="3773010"/>
            <a:ext cx="3551068" cy="8433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6724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CBEE21C-FCEE-4F79-8FDA-062CD60EB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83518" cy="68358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Wchodzimy w „Start” i wpisujemy „Utwórz i sformatuj partycje dysku twardego”. Po wpisaniu klikamy „</a:t>
            </a:r>
            <a:r>
              <a:rPr lang="pl-PL" dirty="0" err="1"/>
              <a:t>Enter</a:t>
            </a:r>
            <a:r>
              <a:rPr lang="pl-PL" dirty="0"/>
              <a:t>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E94117-C0CB-4D3A-BB45-9802C08F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74" y="647828"/>
            <a:ext cx="7035163" cy="6210172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1321AE5E-EA12-4DCC-AB08-51F0D36EEC9B}"/>
              </a:ext>
            </a:extLst>
          </p:cNvPr>
          <p:cNvSpPr/>
          <p:nvPr/>
        </p:nvSpPr>
        <p:spPr>
          <a:xfrm>
            <a:off x="3209731" y="5197151"/>
            <a:ext cx="1959428" cy="251927"/>
          </a:xfrm>
          <a:prstGeom prst="flowChartAlternateProcess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lewo 5">
            <a:extLst>
              <a:ext uri="{FF2B5EF4-FFF2-40B4-BE49-F238E27FC236}">
                <a16:creationId xmlns:a16="http://schemas.microsoft.com/office/drawing/2014/main" id="{EB74371E-6FCD-4A19-99B8-5CDAC6C7C677}"/>
              </a:ext>
            </a:extLst>
          </p:cNvPr>
          <p:cNvSpPr/>
          <p:nvPr/>
        </p:nvSpPr>
        <p:spPr>
          <a:xfrm rot="2819801">
            <a:off x="4509856" y="3089429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0731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1F9189-9F0A-4C54-9A71-2B29C0D5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65763" cy="48827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Odszukujemy naszą partycje „C”, klikamy PPM i „zmniejsz wolumin”.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7928A06-6A78-4274-B81B-A8A08F14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30" y="678504"/>
            <a:ext cx="7413897" cy="6179495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3AA8D726-6FF1-4ED5-A091-8FB364A0691A}"/>
              </a:ext>
            </a:extLst>
          </p:cNvPr>
          <p:cNvSpPr/>
          <p:nvPr/>
        </p:nvSpPr>
        <p:spPr>
          <a:xfrm>
            <a:off x="4971495" y="3595456"/>
            <a:ext cx="3693111" cy="683581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331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8B006A7-1049-403B-A7A5-08C895FA4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662"/>
            <a:ext cx="11299371" cy="169817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Zmniejszamy wolumin o 30GB, tyle wystarczy nam na instalacje Open SUSE, po wspinaniu liczby klikamy „Zmniejsz”.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8F54317-D89F-4052-8E5D-1684BFFA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703" y="1786223"/>
            <a:ext cx="4813961" cy="3285554"/>
          </a:xfrm>
          <a:prstGeom prst="rect">
            <a:avLst/>
          </a:prstGeom>
        </p:spPr>
      </p:pic>
      <p:sp>
        <p:nvSpPr>
          <p:cNvPr id="7" name="Schemat blokowy: proces alternatywny 6">
            <a:extLst>
              <a:ext uri="{FF2B5EF4-FFF2-40B4-BE49-F238E27FC236}">
                <a16:creationId xmlns:a16="http://schemas.microsoft.com/office/drawing/2014/main" id="{D7898210-309A-4EEF-BD56-A5D479C83F2D}"/>
              </a:ext>
            </a:extLst>
          </p:cNvPr>
          <p:cNvSpPr/>
          <p:nvPr/>
        </p:nvSpPr>
        <p:spPr>
          <a:xfrm>
            <a:off x="6427432" y="2778711"/>
            <a:ext cx="1500327" cy="328473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03CA9ED3-4A69-4A69-A161-8FA8A01B5488}"/>
              </a:ext>
            </a:extLst>
          </p:cNvPr>
          <p:cNvSpPr/>
          <p:nvPr/>
        </p:nvSpPr>
        <p:spPr>
          <a:xfrm>
            <a:off x="5117592" y="450985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665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987C04-8A30-4CC0-8CAA-A0BB9F2B6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56885" cy="479394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Widać że nasz partycja się zmniejszyła. Możemy wrócić do pulpitu klikając „X”.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36967BF-1548-4978-ADBA-92023ABB8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31" y="855314"/>
            <a:ext cx="7195991" cy="6002686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77592BCB-BD64-49B4-AAE8-2B28320402F4}"/>
              </a:ext>
            </a:extLst>
          </p:cNvPr>
          <p:cNvSpPr/>
          <p:nvPr/>
        </p:nvSpPr>
        <p:spPr>
          <a:xfrm>
            <a:off x="4310743" y="3638939"/>
            <a:ext cx="4189445" cy="727788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9761CD0F-78A8-4268-90D4-0F3131C11F09}"/>
              </a:ext>
            </a:extLst>
          </p:cNvPr>
          <p:cNvSpPr/>
          <p:nvPr/>
        </p:nvSpPr>
        <p:spPr>
          <a:xfrm>
            <a:off x="7253056" y="162461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1767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D9CA19-0D90-4AA4-BC7E-F82F77BBD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78"/>
            <a:ext cx="11301274" cy="130501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Będąc na pulpicie o góry klikamy „urządzenia”-&gt; „napędy optyczne”-&gt; „wybierz obraz z dysku”. Wybieramy obraz ISO Open SUSE 42.3.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B32FD17-163A-48D3-83DB-37EE7BDD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856" y="969960"/>
            <a:ext cx="7030177" cy="5888039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56319892-8837-4511-AEDD-A72D5A3C1625}"/>
              </a:ext>
            </a:extLst>
          </p:cNvPr>
          <p:cNvSpPr/>
          <p:nvPr/>
        </p:nvSpPr>
        <p:spPr>
          <a:xfrm>
            <a:off x="3452327" y="1165466"/>
            <a:ext cx="531844" cy="186612"/>
          </a:xfrm>
          <a:prstGeom prst="flowChartAlternateProcess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2910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B36C49-9DD4-4165-8C7E-8E9E17D2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56"/>
            <a:ext cx="11283518" cy="55041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Restartujemy komputer klikając w menu start, później strzałkę i „uruchom ponownie”.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F4897402-45E2-4704-90CD-8CBCF5C4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6" y="467293"/>
            <a:ext cx="7684247" cy="6390707"/>
          </a:xfrm>
          <a:prstGeom prst="rect">
            <a:avLst/>
          </a:prstGeom>
        </p:spPr>
      </p:pic>
      <p:sp>
        <p:nvSpPr>
          <p:cNvPr id="12" name="Strzałka: w prawo 11">
            <a:extLst>
              <a:ext uri="{FF2B5EF4-FFF2-40B4-BE49-F238E27FC236}">
                <a16:creationId xmlns:a16="http://schemas.microsoft.com/office/drawing/2014/main" id="{64CEBC78-73FF-4628-945A-083A73E7189A}"/>
              </a:ext>
            </a:extLst>
          </p:cNvPr>
          <p:cNvSpPr/>
          <p:nvPr/>
        </p:nvSpPr>
        <p:spPr>
          <a:xfrm>
            <a:off x="1611292" y="5687967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trzałka: w prawo 12">
            <a:extLst>
              <a:ext uri="{FF2B5EF4-FFF2-40B4-BE49-F238E27FC236}">
                <a16:creationId xmlns:a16="http://schemas.microsoft.com/office/drawing/2014/main" id="{EA174041-EFE8-4888-AF41-4F1CA59110D8}"/>
              </a:ext>
            </a:extLst>
          </p:cNvPr>
          <p:cNvSpPr/>
          <p:nvPr/>
        </p:nvSpPr>
        <p:spPr>
          <a:xfrm>
            <a:off x="4571854" y="532546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trzałka: w prawo 13">
            <a:extLst>
              <a:ext uri="{FF2B5EF4-FFF2-40B4-BE49-F238E27FC236}">
                <a16:creationId xmlns:a16="http://schemas.microsoft.com/office/drawing/2014/main" id="{740A3C5E-92D6-4296-AC2F-2A4944C9F42A}"/>
              </a:ext>
            </a:extLst>
          </p:cNvPr>
          <p:cNvSpPr/>
          <p:nvPr/>
        </p:nvSpPr>
        <p:spPr>
          <a:xfrm rot="10800000">
            <a:off x="6866044" y="508314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7387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9E5691C-58D1-41F3-82EB-FE31EC148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83518" cy="103868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Podczas restartu klikamy klawisz „F12”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854057F-7B09-4DCC-AE0E-E95C0103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81" y="1314862"/>
            <a:ext cx="6086475" cy="5267325"/>
          </a:xfrm>
          <a:prstGeom prst="rect">
            <a:avLst/>
          </a:prstGeom>
        </p:spPr>
      </p:pic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673E1C52-B4E3-4985-8E9F-9DF2F8C07BB0}"/>
              </a:ext>
            </a:extLst>
          </p:cNvPr>
          <p:cNvSpPr/>
          <p:nvPr/>
        </p:nvSpPr>
        <p:spPr>
          <a:xfrm rot="5400000">
            <a:off x="5539667" y="5459767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3470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F75190-735A-4408-A419-98BDE0C70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1265763" cy="138491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Przy pomocy klawisza „C” wybieramy butowanie z płyty CD.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6023447-15C8-4B54-8735-9BB6EDB74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17" y="1384917"/>
            <a:ext cx="6867525" cy="4533900"/>
          </a:xfrm>
          <a:prstGeom prst="rect">
            <a:avLst/>
          </a:prstGeom>
        </p:spPr>
      </p:pic>
      <p:sp>
        <p:nvSpPr>
          <p:cNvPr id="6" name="Strzałka: w lewo 5">
            <a:extLst>
              <a:ext uri="{FF2B5EF4-FFF2-40B4-BE49-F238E27FC236}">
                <a16:creationId xmlns:a16="http://schemas.microsoft.com/office/drawing/2014/main" id="{0A29188E-4F0A-4C84-ABC7-FDFC2AF18C5A}"/>
              </a:ext>
            </a:extLst>
          </p:cNvPr>
          <p:cNvSpPr/>
          <p:nvPr/>
        </p:nvSpPr>
        <p:spPr>
          <a:xfrm>
            <a:off x="3125393" y="3556957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6411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82BF22-BA00-4302-84B9-04DACFFD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83518" cy="179328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Domyślnie instalator odpali się w języku Angielskim, najlepiej zmienić sobie na język polski, uczynimy to klikając klawisz”F2” i wyszukując język Polski.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6FA6A6A-5BB7-4A43-B69C-F65A4991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" y="662471"/>
            <a:ext cx="5626359" cy="461057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02212DA-4AFC-44CC-9169-74681252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662" y="1793290"/>
            <a:ext cx="6213338" cy="5064710"/>
          </a:xfrm>
          <a:prstGeom prst="rect">
            <a:avLst/>
          </a:prstGeom>
        </p:spPr>
      </p:pic>
      <p:sp>
        <p:nvSpPr>
          <p:cNvPr id="8" name="Strzałka: w dół 7">
            <a:extLst>
              <a:ext uri="{FF2B5EF4-FFF2-40B4-BE49-F238E27FC236}">
                <a16:creationId xmlns:a16="http://schemas.microsoft.com/office/drawing/2014/main" id="{C9F57AF8-C6E9-4085-952F-06955F4AFB79}"/>
              </a:ext>
            </a:extLst>
          </p:cNvPr>
          <p:cNvSpPr/>
          <p:nvPr/>
        </p:nvSpPr>
        <p:spPr>
          <a:xfrm rot="17433079">
            <a:off x="5567894" y="2094432"/>
            <a:ext cx="484632" cy="2397107"/>
          </a:xfrm>
          <a:prstGeom prst="downArrow">
            <a:avLst>
              <a:gd name="adj1" fmla="val 17412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: w górę 8">
            <a:extLst>
              <a:ext uri="{FF2B5EF4-FFF2-40B4-BE49-F238E27FC236}">
                <a16:creationId xmlns:a16="http://schemas.microsoft.com/office/drawing/2014/main" id="{ECC2CBA6-38FA-459F-826C-57DC99595ADD}"/>
              </a:ext>
            </a:extLst>
          </p:cNvPr>
          <p:cNvSpPr/>
          <p:nvPr/>
        </p:nvSpPr>
        <p:spPr>
          <a:xfrm>
            <a:off x="1038687" y="4882426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1692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183006-27DE-48B3-9BDB-545A8727B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4856085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Możemy wybrać spośród paru opcji co chcemy zrobić z naszym systemem: </a:t>
            </a:r>
          </a:p>
          <a:p>
            <a:pPr marL="0" indent="0">
              <a:buNone/>
            </a:pPr>
            <a:r>
              <a:rPr lang="pl-PL" dirty="0"/>
              <a:t>-Uruchomienie z dysku twardego (</a:t>
            </a:r>
            <a:r>
              <a:rPr lang="pl-PL" dirty="0" err="1"/>
              <a:t>Boot</a:t>
            </a:r>
            <a:r>
              <a:rPr lang="pl-PL" dirty="0"/>
              <a:t> from Hard Disk) - uruchamia już zainstalowany system operacyjny w naszym przypadku oznacza to rezygnacje z instalacji.</a:t>
            </a:r>
          </a:p>
          <a:p>
            <a:pPr marL="0" indent="0">
              <a:buNone/>
            </a:pPr>
            <a:r>
              <a:rPr lang="pl-PL" dirty="0"/>
              <a:t>-</a:t>
            </a:r>
            <a:r>
              <a:rPr lang="sv-SE" dirty="0"/>
              <a:t>Instalacja (Installation) Instalacja openSUS</a:t>
            </a:r>
            <a:r>
              <a:rPr lang="pl-PL" dirty="0"/>
              <a:t>E.</a:t>
            </a:r>
          </a:p>
          <a:p>
            <a:pPr marL="0" indent="0">
              <a:buNone/>
            </a:pPr>
            <a:r>
              <a:rPr lang="pl-PL" dirty="0"/>
              <a:t>-Aktualizacja(</a:t>
            </a:r>
            <a:r>
              <a:rPr lang="pl-PL" dirty="0" err="1"/>
              <a:t>Actualization</a:t>
            </a:r>
            <a:r>
              <a:rPr lang="pl-PL" dirty="0"/>
              <a:t>) Aktualizuje posiadaną wersje systemu.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Poniżej widnieje napis „Więcej…” gdzie po kliknięciu przenosimy się do…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B43AE51-4771-4AA5-A3E5-BD098909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38" y="914400"/>
            <a:ext cx="7272262" cy="5943600"/>
          </a:xfrm>
          <a:prstGeom prst="rect">
            <a:avLst/>
          </a:prstGeom>
        </p:spPr>
      </p:pic>
      <p:sp>
        <p:nvSpPr>
          <p:cNvPr id="7" name="Schemat blokowy: proces alternatywny 6">
            <a:extLst>
              <a:ext uri="{FF2B5EF4-FFF2-40B4-BE49-F238E27FC236}">
                <a16:creationId xmlns:a16="http://schemas.microsoft.com/office/drawing/2014/main" id="{5E8EB8B7-C7C4-48D3-8EC3-603BB6420F4D}"/>
              </a:ext>
            </a:extLst>
          </p:cNvPr>
          <p:cNvSpPr/>
          <p:nvPr/>
        </p:nvSpPr>
        <p:spPr>
          <a:xfrm>
            <a:off x="7288567" y="2916273"/>
            <a:ext cx="2706353" cy="736847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188EE12C-56DC-4514-9ADC-E21DEF369C5B}"/>
              </a:ext>
            </a:extLst>
          </p:cNvPr>
          <p:cNvSpPr/>
          <p:nvPr/>
        </p:nvSpPr>
        <p:spPr>
          <a:xfrm rot="19742384">
            <a:off x="6530815" y="377260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588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DBB5B5-168C-40FD-A296-AA7CD050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65763" cy="262779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Wybieramy ilość pamięci RAM którą chcemy przeznaczyć na nasz system. W moim przypadku przeznaczę 4GB pamięci ram. Na końcu klikamy „Dalej”.</a:t>
            </a:r>
          </a:p>
          <a:p>
            <a:pPr marL="0" indent="0" algn="ctr">
              <a:buNone/>
            </a:pPr>
            <a:r>
              <a:rPr lang="pl-PL" dirty="0">
                <a:solidFill>
                  <a:srgbClr val="FF0000"/>
                </a:solidFill>
              </a:rPr>
              <a:t>Musimy pamiętać o tym że nie możemy przeznaczyć za dużo, gdyż nasz podstawowy system cały czas działa w tle!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65B089-A51E-4193-9FCD-13EA146F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2" y="1879924"/>
            <a:ext cx="3762375" cy="3676650"/>
          </a:xfrm>
          <a:prstGeom prst="rect">
            <a:avLst/>
          </a:prstGeom>
        </p:spPr>
      </p:pic>
      <p:sp>
        <p:nvSpPr>
          <p:cNvPr id="6" name="Strzałka: w lewo 5">
            <a:extLst>
              <a:ext uri="{FF2B5EF4-FFF2-40B4-BE49-F238E27FC236}">
                <a16:creationId xmlns:a16="http://schemas.microsoft.com/office/drawing/2014/main" id="{05DC629F-202B-485A-B8BD-92182E7FDDC2}"/>
              </a:ext>
            </a:extLst>
          </p:cNvPr>
          <p:cNvSpPr/>
          <p:nvPr/>
        </p:nvSpPr>
        <p:spPr>
          <a:xfrm>
            <a:off x="7906166" y="3542190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górę 6">
            <a:extLst>
              <a:ext uri="{FF2B5EF4-FFF2-40B4-BE49-F238E27FC236}">
                <a16:creationId xmlns:a16="http://schemas.microsoft.com/office/drawing/2014/main" id="{02D35588-0D11-4063-9850-8D5B3BE80FD5}"/>
              </a:ext>
            </a:extLst>
          </p:cNvPr>
          <p:cNvSpPr/>
          <p:nvPr/>
        </p:nvSpPr>
        <p:spPr>
          <a:xfrm>
            <a:off x="6551720" y="5467798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8198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8424C75-C10F-4860-A38D-40E4D07C8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4962617" cy="6857999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…listy z kolejnymi opcjami:</a:t>
            </a:r>
          </a:p>
          <a:p>
            <a:pPr marL="0" indent="0">
              <a:buNone/>
            </a:pPr>
            <a:r>
              <a:rPr lang="pl-PL" dirty="0"/>
              <a:t>-System ratunkowy (</a:t>
            </a:r>
            <a:r>
              <a:rPr lang="pl-PL" dirty="0" err="1"/>
              <a:t>Rescue</a:t>
            </a:r>
            <a:r>
              <a:rPr lang="pl-PL" dirty="0"/>
              <a:t> System) - uruchamia system w trybie tekstowym bezpośrednio z płyty.</a:t>
            </a:r>
          </a:p>
          <a:p>
            <a:pPr marL="0" indent="0">
              <a:buNone/>
            </a:pPr>
            <a:r>
              <a:rPr lang="pl-PL" dirty="0"/>
              <a:t>-Uruchom system Linux- uruchamia system bezpośrednio z płyty.</a:t>
            </a:r>
          </a:p>
          <a:p>
            <a:pPr marL="0" indent="0">
              <a:buNone/>
            </a:pPr>
            <a:r>
              <a:rPr lang="pl-PL" dirty="0"/>
              <a:t>-Sprawdź płytę instalacyjną (</a:t>
            </a:r>
            <a:r>
              <a:rPr lang="pl-PL" dirty="0" err="1"/>
              <a:t>Check</a:t>
            </a:r>
            <a:r>
              <a:rPr lang="pl-PL" dirty="0"/>
              <a:t> Installation Media) - umożliwi nam sprawdzenie czy nagrana przez nas płyta jest sprawna (w przypadku zawieszania się instalacji - zaleca się przeprowadzenie tego testu).</a:t>
            </a:r>
          </a:p>
          <a:p>
            <a:pPr marL="0" indent="0">
              <a:buNone/>
            </a:pPr>
            <a:r>
              <a:rPr lang="pl-PL" dirty="0"/>
              <a:t>-Test pamięci (Memory Test) - narzędzie umożliwiające sprawdzenie czy pamięć operacyjna w komputerze jest uszkodzona (Linuks jest bardzo wrażliwy na uszkodzenia pamięci dlatego zalecane jest wykonanie tego testu jeśli mamy problem z zawieszającą się instalacją).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A8DA2F1-FBE4-4164-9459-D4DD6C566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617" y="925998"/>
            <a:ext cx="7229383" cy="5932002"/>
          </a:xfrm>
          <a:prstGeom prst="rect">
            <a:avLst/>
          </a:prstGeom>
        </p:spPr>
      </p:pic>
      <p:sp>
        <p:nvSpPr>
          <p:cNvPr id="5" name="Schemat blokowy: proces alternatywny 4">
            <a:extLst>
              <a:ext uri="{FF2B5EF4-FFF2-40B4-BE49-F238E27FC236}">
                <a16:creationId xmlns:a16="http://schemas.microsoft.com/office/drawing/2014/main" id="{C425D83A-9206-452F-B94B-FB363F982B17}"/>
              </a:ext>
            </a:extLst>
          </p:cNvPr>
          <p:cNvSpPr/>
          <p:nvPr/>
        </p:nvSpPr>
        <p:spPr>
          <a:xfrm>
            <a:off x="7324078" y="2914095"/>
            <a:ext cx="1988598" cy="1029809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727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0DD4CD-DBC5-46E1-9BE6-21A32DE07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7755"/>
            <a:ext cx="11265763" cy="47939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 naszym przypadku chcemy zainstalować </a:t>
            </a:r>
            <a:r>
              <a:rPr lang="pl-PL" dirty="0" err="1"/>
              <a:t>Linuxa</a:t>
            </a:r>
            <a:r>
              <a:rPr lang="pl-PL" dirty="0"/>
              <a:t> obok Windowsa dlatego wybierzemy opcje instalacji.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4BB72D9-216F-496B-B0A7-CA883A7A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76376"/>
            <a:ext cx="7677539" cy="6281623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357BD290-7E43-45C5-9A51-76ED1BDA2351}"/>
              </a:ext>
            </a:extLst>
          </p:cNvPr>
          <p:cNvSpPr/>
          <p:nvPr/>
        </p:nvSpPr>
        <p:spPr>
          <a:xfrm>
            <a:off x="3514652" y="284782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4670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37FCEED-2F17-4A24-AABC-CA6D9042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06008" cy="462526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AF16684-C1D6-4DA0-8D8C-6EC7107ED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19" y="1792049"/>
            <a:ext cx="6474781" cy="50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21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F6D5F9-1AC5-4FDB-9E20-A766D4FE2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6634"/>
            <a:ext cx="11265763" cy="150032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 załadowaniu instalatora, powinno wyświetlić się nam takie okno. Ustawiamy w nim tak jak w Windowsie, język, oraz języki dla klawiatury. Możemy również wykonać jej test, i znaków jakie wypisuje po wybraniu odpowiedniego języka klawiatury. W moim przypadku wybiorę język polski. Poniżej znajduje się licencja, którą uważnie czytamy, klikając w napis „License </a:t>
            </a:r>
            <a:r>
              <a:rPr lang="pl-PL" dirty="0" err="1"/>
              <a:t>translation</a:t>
            </a:r>
            <a:r>
              <a:rPr lang="pl-PL" dirty="0"/>
              <a:t>”, możemy zmienić sobie język w jakim napisana jest licencja. Klikając „</a:t>
            </a:r>
            <a:r>
              <a:rPr lang="pl-PL" dirty="0" err="1"/>
              <a:t>Next</a:t>
            </a:r>
            <a:r>
              <a:rPr lang="pl-PL" dirty="0"/>
              <a:t>” przechodzimy dalej.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B41B8F61-5391-4CE5-800C-6DAD8429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83" y="1426438"/>
            <a:ext cx="6622128" cy="5431561"/>
          </a:xfrm>
          <a:prstGeom prst="rect">
            <a:avLst/>
          </a:prstGeom>
        </p:spPr>
      </p:pic>
      <p:sp>
        <p:nvSpPr>
          <p:cNvPr id="11" name="Strzałka: w lewo 10">
            <a:extLst>
              <a:ext uri="{FF2B5EF4-FFF2-40B4-BE49-F238E27FC236}">
                <a16:creationId xmlns:a16="http://schemas.microsoft.com/office/drawing/2014/main" id="{902F8CBA-2B79-4C69-B499-991CC485B82F}"/>
              </a:ext>
            </a:extLst>
          </p:cNvPr>
          <p:cNvSpPr/>
          <p:nvPr/>
        </p:nvSpPr>
        <p:spPr>
          <a:xfrm>
            <a:off x="8457612" y="2492531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Strzałka: w lewo 11">
            <a:extLst>
              <a:ext uri="{FF2B5EF4-FFF2-40B4-BE49-F238E27FC236}">
                <a16:creationId xmlns:a16="http://schemas.microsoft.com/office/drawing/2014/main" id="{E72175C8-BE0D-459F-8C71-04F6DEF9839F}"/>
              </a:ext>
            </a:extLst>
          </p:cNvPr>
          <p:cNvSpPr/>
          <p:nvPr/>
        </p:nvSpPr>
        <p:spPr>
          <a:xfrm>
            <a:off x="8457612" y="2857995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trzałka: w lewo 12">
            <a:extLst>
              <a:ext uri="{FF2B5EF4-FFF2-40B4-BE49-F238E27FC236}">
                <a16:creationId xmlns:a16="http://schemas.microsoft.com/office/drawing/2014/main" id="{FF0EF096-8DD5-4622-BC01-C680E7F73740}"/>
              </a:ext>
            </a:extLst>
          </p:cNvPr>
          <p:cNvSpPr/>
          <p:nvPr/>
        </p:nvSpPr>
        <p:spPr>
          <a:xfrm>
            <a:off x="8497562" y="6240388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trzałka: w lewo 13">
            <a:extLst>
              <a:ext uri="{FF2B5EF4-FFF2-40B4-BE49-F238E27FC236}">
                <a16:creationId xmlns:a16="http://schemas.microsoft.com/office/drawing/2014/main" id="{577179C9-9FC0-4A28-A90E-CB90373F765E}"/>
              </a:ext>
            </a:extLst>
          </p:cNvPr>
          <p:cNvSpPr/>
          <p:nvPr/>
        </p:nvSpPr>
        <p:spPr>
          <a:xfrm rot="10800000">
            <a:off x="6452738" y="5897185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Strzałka: w lewo 14">
            <a:extLst>
              <a:ext uri="{FF2B5EF4-FFF2-40B4-BE49-F238E27FC236}">
                <a16:creationId xmlns:a16="http://schemas.microsoft.com/office/drawing/2014/main" id="{B784F2E2-6A21-4149-B6F4-0277623E8911}"/>
              </a:ext>
            </a:extLst>
          </p:cNvPr>
          <p:cNvSpPr/>
          <p:nvPr/>
        </p:nvSpPr>
        <p:spPr>
          <a:xfrm rot="10800000">
            <a:off x="3169479" y="2492531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0363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58B9A23-9A02-4D02-AC40-7F35CCCA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17" y="695131"/>
            <a:ext cx="6627365" cy="54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44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DDF59E3-A1A4-48E6-9D11-27A0A85AB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6634"/>
            <a:ext cx="11265763" cy="67470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 załadowaniu wyświetli nam się okno z wyborem sposobu partycjonowania. Klikamy w „Zaawansowane partycjonowanie”.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068C7F3-0FB3-470D-9C44-709B0E513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05" y="885938"/>
            <a:ext cx="6592155" cy="5421646"/>
          </a:xfrm>
          <a:prstGeom prst="rect">
            <a:avLst/>
          </a:prstGeom>
        </p:spPr>
      </p:pic>
      <p:sp>
        <p:nvSpPr>
          <p:cNvPr id="2" name="Strzałka: w prawo 1">
            <a:extLst>
              <a:ext uri="{FF2B5EF4-FFF2-40B4-BE49-F238E27FC236}">
                <a16:creationId xmlns:a16="http://schemas.microsoft.com/office/drawing/2014/main" id="{762B154C-1082-4DE0-B576-4C80574DB4F1}"/>
              </a:ext>
            </a:extLst>
          </p:cNvPr>
          <p:cNvSpPr/>
          <p:nvPr/>
        </p:nvSpPr>
        <p:spPr>
          <a:xfrm>
            <a:off x="4654472" y="421689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715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3EDCB0-07CE-4A2A-8490-BE60611EE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55"/>
            <a:ext cx="11292396" cy="8345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/>
              <a:t>Po wybraniu zaawansowanego partycjonowania, klikamy „ponowne skanowanie urządzeń”. Opcja ta spowoduje przeskanowanie ile mamy dostępnego miejsca na naszym wirtualnym dysku. Po wykonaniu tego przechodzimy do kolejnego slajdu.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F43DB32-AD28-4FE1-8BF0-670F55A4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047" y="852256"/>
            <a:ext cx="7318163" cy="6005744"/>
          </a:xfrm>
          <a:prstGeom prst="rect">
            <a:avLst/>
          </a:prstGeom>
        </p:spPr>
      </p:pic>
      <p:sp>
        <p:nvSpPr>
          <p:cNvPr id="5" name="Strzałka: w górę 4">
            <a:extLst>
              <a:ext uri="{FF2B5EF4-FFF2-40B4-BE49-F238E27FC236}">
                <a16:creationId xmlns:a16="http://schemas.microsoft.com/office/drawing/2014/main" id="{9429F79F-E60A-4925-851D-D965D085DA54}"/>
              </a:ext>
            </a:extLst>
          </p:cNvPr>
          <p:cNvSpPr/>
          <p:nvPr/>
        </p:nvSpPr>
        <p:spPr>
          <a:xfrm rot="5400000">
            <a:off x="3568823" y="5368238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7183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72072C-FB82-4922-8024-3638167BF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9186477" cy="1129004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Aby stworzyć partycje na wolnym miejscu naszego dysku należy przejść do zakładki, Dyski twarde-&gt;</a:t>
            </a:r>
            <a:r>
              <a:rPr lang="pl-PL" dirty="0" err="1"/>
              <a:t>sda</a:t>
            </a:r>
            <a:r>
              <a:rPr lang="pl-PL" dirty="0"/>
              <a:t>-&gt;Dodaj.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CB2AE83-E3DA-4B22-A73D-CB82D4781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62" y="1104591"/>
            <a:ext cx="7098314" cy="5834703"/>
          </a:xfrm>
          <a:prstGeom prst="rect">
            <a:avLst/>
          </a:prstGeom>
        </p:spPr>
      </p:pic>
      <p:sp>
        <p:nvSpPr>
          <p:cNvPr id="4" name="Strzałka: w lewo 3">
            <a:extLst>
              <a:ext uri="{FF2B5EF4-FFF2-40B4-BE49-F238E27FC236}">
                <a16:creationId xmlns:a16="http://schemas.microsoft.com/office/drawing/2014/main" id="{21E5C975-94DC-4A19-9C39-720D879148A5}"/>
              </a:ext>
            </a:extLst>
          </p:cNvPr>
          <p:cNvSpPr/>
          <p:nvPr/>
        </p:nvSpPr>
        <p:spPr>
          <a:xfrm rot="12164571">
            <a:off x="1399239" y="2619197"/>
            <a:ext cx="978408" cy="20254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trzałka: w lewo 4">
            <a:extLst>
              <a:ext uri="{FF2B5EF4-FFF2-40B4-BE49-F238E27FC236}">
                <a16:creationId xmlns:a16="http://schemas.microsoft.com/office/drawing/2014/main" id="{8BAC5C11-0499-41CD-BABD-C8A93C8D2E56}"/>
              </a:ext>
            </a:extLst>
          </p:cNvPr>
          <p:cNvSpPr/>
          <p:nvPr/>
        </p:nvSpPr>
        <p:spPr>
          <a:xfrm rot="8943004">
            <a:off x="1598957" y="3210101"/>
            <a:ext cx="978408" cy="20254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C7EAF4F0-4F27-4D0D-8541-8F605D47E354}"/>
              </a:ext>
            </a:extLst>
          </p:cNvPr>
          <p:cNvSpPr/>
          <p:nvPr/>
        </p:nvSpPr>
        <p:spPr>
          <a:xfrm>
            <a:off x="3346881" y="5442011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038CBC5B-F930-4A19-B55B-9B2CF436F302}"/>
              </a:ext>
            </a:extLst>
          </p:cNvPr>
          <p:cNvSpPr/>
          <p:nvPr/>
        </p:nvSpPr>
        <p:spPr>
          <a:xfrm>
            <a:off x="6995604" y="2910550"/>
            <a:ext cx="2077375" cy="400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7578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AB46BD-EEF9-42C3-88BD-FE1711A1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329126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Mamy do wyboru dwie partycje, rozszerzoną i podstawową. Zaznaczamy „partycja rozszerzona” i klikamy „Dalej”.</a:t>
            </a:r>
          </a:p>
          <a:p>
            <a:pPr marL="0" indent="0">
              <a:buNone/>
            </a:pPr>
            <a:r>
              <a:rPr lang="pl-PL" dirty="0"/>
              <a:t>Na jednym dysku mogą być utworzone maksymalnie 4 partycje(trzy podstawowe i jedna rozszerzona). Jeśli nasze potrzeby nie wymagają więcej niż czterech partycji zaleca się używanie podstawowych. Jeśli potrzebujemy więcej stosuje się partycje rozszerzoną, a na niej tworzy tzw. partycje logiczne. W naszym przypadku posiadamy już dwie partycje podstawowe wykorzystane przez system Windows, a dla systemu </a:t>
            </a:r>
            <a:r>
              <a:rPr lang="pl-PL" dirty="0" err="1"/>
              <a:t>OpenSUSE</a:t>
            </a:r>
            <a:r>
              <a:rPr lang="pl-PL" dirty="0"/>
              <a:t> potrzebujemy kolejne trzy. Dlatego skorzystamy z opcji partycji rozszerzonych.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8FC4A3C-68A2-4C60-A720-B93F8A1C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485" y="0"/>
            <a:ext cx="8348515" cy="6858000"/>
          </a:xfrm>
          <a:prstGeom prst="rect">
            <a:avLst/>
          </a:prstGeom>
        </p:spPr>
      </p:pic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E068B0BA-4A01-433A-BE1B-0F2C8C47D3C0}"/>
              </a:ext>
            </a:extLst>
          </p:cNvPr>
          <p:cNvSpPr/>
          <p:nvPr/>
        </p:nvSpPr>
        <p:spPr>
          <a:xfrm>
            <a:off x="6480699" y="3746377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572C9F11-1534-487C-B11A-99E890A55302}"/>
              </a:ext>
            </a:extLst>
          </p:cNvPr>
          <p:cNvSpPr/>
          <p:nvPr/>
        </p:nvSpPr>
        <p:spPr>
          <a:xfrm rot="5400000">
            <a:off x="11274640" y="5504155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7719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0CF99A-3185-46D7-AF59-BC22BC218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56885" cy="65694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Partycje rozszerzaną tworzymy na maksymalna wielkość jaką chcieliśmy przeznaczyć na system Open SUSE. W naszym przypadku 30GB. Na końcu klikamy „Zakończ”.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CCACB01-7826-466C-9831-EE6E396F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12" y="583957"/>
            <a:ext cx="7626976" cy="6274042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EA64987A-85E3-4BE8-BF84-22A09CCDC699}"/>
              </a:ext>
            </a:extLst>
          </p:cNvPr>
          <p:cNvSpPr/>
          <p:nvPr/>
        </p:nvSpPr>
        <p:spPr>
          <a:xfrm>
            <a:off x="4412201" y="307614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00E83A65-331C-4EFB-961D-B7A4EDD12285}"/>
              </a:ext>
            </a:extLst>
          </p:cNvPr>
          <p:cNvSpPr/>
          <p:nvPr/>
        </p:nvSpPr>
        <p:spPr>
          <a:xfrm>
            <a:off x="5628441" y="3701988"/>
            <a:ext cx="1225120" cy="2574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dół 6">
            <a:extLst>
              <a:ext uri="{FF2B5EF4-FFF2-40B4-BE49-F238E27FC236}">
                <a16:creationId xmlns:a16="http://schemas.microsoft.com/office/drawing/2014/main" id="{47B0DD88-D3FF-4F24-A406-1C1EB91795A0}"/>
              </a:ext>
            </a:extLst>
          </p:cNvPr>
          <p:cNvSpPr/>
          <p:nvPr/>
        </p:nvSpPr>
        <p:spPr>
          <a:xfrm rot="5400000">
            <a:off x="10085033" y="5957271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0247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6998A4-8920-492C-BAFD-5DDB924BE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83518" cy="186431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Kolejnym krokiem jest przydzielenie bądź stworzenie dysku dla naszej maszyny. Wybieramy z pośród trzech opcji: nie dodania, stworzenia, bądź użycia istniejącego już dysku. W moim przypadku stworze nowy. Warto również spoglądnąć na informacje o zalecanej wielkości naszego wirtualnego dysku. Na końcu klikamy „Utwórz” bądź „Użyj” w zależności od wybranej opcji.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BC5205B-8544-4CD0-8B87-4680170E2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2" y="1590675"/>
            <a:ext cx="3762375" cy="3676650"/>
          </a:xfrm>
          <a:prstGeom prst="rect">
            <a:avLst/>
          </a:prstGeom>
        </p:spPr>
      </p:pic>
      <p:sp>
        <p:nvSpPr>
          <p:cNvPr id="5" name="Strzałka: w górę 4">
            <a:extLst>
              <a:ext uri="{FF2B5EF4-FFF2-40B4-BE49-F238E27FC236}">
                <a16:creationId xmlns:a16="http://schemas.microsoft.com/office/drawing/2014/main" id="{B2C8E42D-11C0-445E-8385-4199B57DBED6}"/>
              </a:ext>
            </a:extLst>
          </p:cNvPr>
          <p:cNvSpPr/>
          <p:nvPr/>
        </p:nvSpPr>
        <p:spPr>
          <a:xfrm>
            <a:off x="6578263" y="5187426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górę 5">
            <a:extLst>
              <a:ext uri="{FF2B5EF4-FFF2-40B4-BE49-F238E27FC236}">
                <a16:creationId xmlns:a16="http://schemas.microsoft.com/office/drawing/2014/main" id="{6EB7083F-10B1-4C86-BB9D-C1E0E33C3C7D}"/>
              </a:ext>
            </a:extLst>
          </p:cNvPr>
          <p:cNvSpPr/>
          <p:nvPr/>
        </p:nvSpPr>
        <p:spPr>
          <a:xfrm rot="5400000">
            <a:off x="3703377" y="3661946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31115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58F3CDA-D730-4F57-8E70-C22601C03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74641" cy="102981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Widzimy że nasza partycja rozszerzona została stworzona. Teraz pozostało nam do stworzenia reszta partycji. W tym celu klikamy przycisk „Dodaj”.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9542D19-D491-4376-8C92-8151822A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34" y="774441"/>
            <a:ext cx="7398532" cy="6083559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B6C8E4EB-2266-46C6-B890-589770DDDA7E}"/>
              </a:ext>
            </a:extLst>
          </p:cNvPr>
          <p:cNvSpPr/>
          <p:nvPr/>
        </p:nvSpPr>
        <p:spPr>
          <a:xfrm>
            <a:off x="4721290" y="3585672"/>
            <a:ext cx="2593910" cy="1492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02DD8DBD-56F5-4297-B3FE-7EA86B80C883}"/>
              </a:ext>
            </a:extLst>
          </p:cNvPr>
          <p:cNvSpPr/>
          <p:nvPr/>
        </p:nvSpPr>
        <p:spPr>
          <a:xfrm>
            <a:off x="3742882" y="5317724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5414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FB6EB6-1DA3-4F36-B41A-00C01BD3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92396" cy="1420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W systemie Linux-owym tworzone są trzy partycje, system(z systemem), </a:t>
            </a:r>
            <a:r>
              <a:rPr lang="pl-PL" dirty="0" err="1"/>
              <a:t>swap</a:t>
            </a:r>
            <a:r>
              <a:rPr lang="pl-PL" dirty="0"/>
              <a:t>(zawiera pliki wspomagające pamięć RAM) oraz </a:t>
            </a:r>
            <a:r>
              <a:rPr lang="pl-PL" dirty="0" err="1"/>
              <a:t>home</a:t>
            </a:r>
            <a:r>
              <a:rPr lang="pl-PL" dirty="0"/>
              <a:t>(z naszymi plikami). Na potrzeby samego zadania utworzymy partycje kolejno 15,3,12 GB, oczywiście instalując ten system do celów użytkowych zalecane jest ustawienie większych wartości dla partycji </a:t>
            </a:r>
            <a:r>
              <a:rPr lang="pl-PL" dirty="0" err="1"/>
              <a:t>home</a:t>
            </a:r>
            <a:r>
              <a:rPr lang="pl-PL" dirty="0"/>
              <a:t>. Zaznaczamy opcje „własny rozmiar” i na początek utworzymy 15GB-ową partycje system. I klikamy „Dalej”.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267F924-51CD-4C3F-A038-6E02AD31E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76" y="1365314"/>
            <a:ext cx="6685048" cy="5492686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D069C8BD-F6AD-4C26-98E3-74332C83A9C1}"/>
              </a:ext>
            </a:extLst>
          </p:cNvPr>
          <p:cNvSpPr/>
          <p:nvPr/>
        </p:nvSpPr>
        <p:spPr>
          <a:xfrm>
            <a:off x="4490652" y="367011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00332581-6F54-4467-A2F5-4898D6F47889}"/>
              </a:ext>
            </a:extLst>
          </p:cNvPr>
          <p:cNvSpPr/>
          <p:nvPr/>
        </p:nvSpPr>
        <p:spPr>
          <a:xfrm>
            <a:off x="5708342" y="4120065"/>
            <a:ext cx="1091953" cy="17802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9A041A49-07BB-4774-B063-D0D311DD0A3D}"/>
              </a:ext>
            </a:extLst>
          </p:cNvPr>
          <p:cNvSpPr/>
          <p:nvPr/>
        </p:nvSpPr>
        <p:spPr>
          <a:xfrm rot="10800000">
            <a:off x="9387052" y="627651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3862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610093-9EA9-4BE0-9082-1923C533E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1274641" cy="41054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Zaznaczamy że chcemy te 15GB przypisać partycji systemowej. I klikamy „Dalej”.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306DB1-E855-437B-A63E-428C5D15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153" y="729792"/>
            <a:ext cx="7449694" cy="6128208"/>
          </a:xfrm>
          <a:prstGeom prst="rect">
            <a:avLst/>
          </a:prstGeom>
        </p:spPr>
      </p:pic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BB584AAE-6158-4506-B435-0BB3DDCCBB01}"/>
              </a:ext>
            </a:extLst>
          </p:cNvPr>
          <p:cNvSpPr/>
          <p:nvPr/>
        </p:nvSpPr>
        <p:spPr>
          <a:xfrm>
            <a:off x="4346254" y="379389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9738908A-ACBB-4888-BAFA-30A2CD5DBC27}"/>
              </a:ext>
            </a:extLst>
          </p:cNvPr>
          <p:cNvSpPr/>
          <p:nvPr/>
        </p:nvSpPr>
        <p:spPr>
          <a:xfrm rot="10800000">
            <a:off x="9754234" y="6220115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1186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BCDAAC-89DB-4120-98C4-5B37C222D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4254758" cy="2640563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Kolejnym krokiem jest opcja zaznaczenia formatowania (wyczyszczenia) partycji, oraz przypisania jej odpowiedniego systemu plików, dla partycji z systemem zalecany jest </a:t>
            </a:r>
            <a:r>
              <a:rPr lang="pl-PL" dirty="0" err="1"/>
              <a:t>BtrFS</a:t>
            </a:r>
            <a:r>
              <a:rPr lang="pl-PL" dirty="0"/>
              <a:t> bądź Ext4, ja wybiorę ten pierwszy.</a:t>
            </a:r>
          </a:p>
          <a:p>
            <a:pPr marL="0" indent="0">
              <a:buNone/>
            </a:pPr>
            <a:r>
              <a:rPr lang="pl-PL" dirty="0"/>
              <a:t>Punktem montowania dla partycji systemowej będzie katalog główny.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B3B0ADD-66DC-4484-BFB3-715A1E8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759" y="22924"/>
            <a:ext cx="7937241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FEAC34FB-25E0-4B75-B2CF-9AD95B9E8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6" y="2894054"/>
            <a:ext cx="3013786" cy="3963945"/>
          </a:xfrm>
          <a:prstGeom prst="rect">
            <a:avLst/>
          </a:prstGeom>
        </p:spPr>
      </p:pic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AC66F47-8B08-4BFA-A5D6-134CBACC5FFE}"/>
              </a:ext>
            </a:extLst>
          </p:cNvPr>
          <p:cNvSpPr txBox="1">
            <a:spLocks/>
          </p:cNvSpPr>
          <p:nvPr/>
        </p:nvSpPr>
        <p:spPr>
          <a:xfrm>
            <a:off x="0" y="2894055"/>
            <a:ext cx="3265716" cy="396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l-PL" dirty="0"/>
              <a:t>Obok znajdziemy tzw. „Opcje </a:t>
            </a:r>
            <a:r>
              <a:rPr lang="pl-PL" dirty="0" err="1"/>
              <a:t>fastb</a:t>
            </a:r>
            <a:r>
              <a:rPr lang="pl-PL" dirty="0"/>
              <a:t>”. Możemy tam ustawić sposób montowania oraz inne szczegóły takie jak: montowanie tylko do odczytu, opcja nie montowani przy starcie czy włączenie obsługi </a:t>
            </a:r>
            <a:r>
              <a:rPr lang="pl-PL" dirty="0" err="1"/>
              <a:t>Quota</a:t>
            </a:r>
            <a:r>
              <a:rPr lang="pl-PL" dirty="0"/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pl-PL" dirty="0"/>
              <a:t>Na końcu klikamy „Zakończ”.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FAFAE9AE-CB4B-4F22-AC43-EB5C9E98891D}"/>
              </a:ext>
            </a:extLst>
          </p:cNvPr>
          <p:cNvSpPr/>
          <p:nvPr/>
        </p:nvSpPr>
        <p:spPr>
          <a:xfrm>
            <a:off x="3265716" y="2894053"/>
            <a:ext cx="3013786" cy="3963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: w lewo 8">
            <a:extLst>
              <a:ext uri="{FF2B5EF4-FFF2-40B4-BE49-F238E27FC236}">
                <a16:creationId xmlns:a16="http://schemas.microsoft.com/office/drawing/2014/main" id="{25DA0EC9-7102-4C17-85CE-D549C4523B40}"/>
              </a:ext>
            </a:extLst>
          </p:cNvPr>
          <p:cNvSpPr/>
          <p:nvPr/>
        </p:nvSpPr>
        <p:spPr>
          <a:xfrm rot="10800000">
            <a:off x="5493002" y="2894052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Strzałka: w lewo 9">
            <a:extLst>
              <a:ext uri="{FF2B5EF4-FFF2-40B4-BE49-F238E27FC236}">
                <a16:creationId xmlns:a16="http://schemas.microsoft.com/office/drawing/2014/main" id="{CF6EDBC8-4E7A-4FED-9B06-A83BD47C4E82}"/>
              </a:ext>
            </a:extLst>
          </p:cNvPr>
          <p:cNvSpPr/>
          <p:nvPr/>
        </p:nvSpPr>
        <p:spPr>
          <a:xfrm>
            <a:off x="9176593" y="2794976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Strzałka: w lewo 10">
            <a:extLst>
              <a:ext uri="{FF2B5EF4-FFF2-40B4-BE49-F238E27FC236}">
                <a16:creationId xmlns:a16="http://schemas.microsoft.com/office/drawing/2014/main" id="{27BAEA7B-4DA1-4889-8F2E-00308F25B2DA}"/>
              </a:ext>
            </a:extLst>
          </p:cNvPr>
          <p:cNvSpPr/>
          <p:nvPr/>
        </p:nvSpPr>
        <p:spPr>
          <a:xfrm>
            <a:off x="9994818" y="3463021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D23DC157-D342-494A-BE93-7DEC5777FC58}"/>
              </a:ext>
            </a:extLst>
          </p:cNvPr>
          <p:cNvSpPr/>
          <p:nvPr/>
        </p:nvSpPr>
        <p:spPr>
          <a:xfrm>
            <a:off x="6755907" y="3378684"/>
            <a:ext cx="1269507" cy="3144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7F28283F-AEEA-4418-9748-FCA5AB833328}"/>
              </a:ext>
            </a:extLst>
          </p:cNvPr>
          <p:cNvSpPr/>
          <p:nvPr/>
        </p:nvSpPr>
        <p:spPr>
          <a:xfrm>
            <a:off x="8600997" y="3271786"/>
            <a:ext cx="1269507" cy="3144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Strzałka: w dół 13">
            <a:extLst>
              <a:ext uri="{FF2B5EF4-FFF2-40B4-BE49-F238E27FC236}">
                <a16:creationId xmlns:a16="http://schemas.microsoft.com/office/drawing/2014/main" id="{D2F3538F-8D83-4FE0-BD8F-F2C0EE2D931C}"/>
              </a:ext>
            </a:extLst>
          </p:cNvPr>
          <p:cNvSpPr/>
          <p:nvPr/>
        </p:nvSpPr>
        <p:spPr>
          <a:xfrm>
            <a:off x="11535159" y="5299969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5668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F8E13EF-FE43-4A0B-AF1B-3BC449F8F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92396" cy="63919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Widzimy teraz że nasza partycja została stworzona. Teraz musimy jeszcze stworzyć dwie pozostałe. W tym celu znowu klikamy „Dodaj”.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F8E75EA-A6FF-4762-B8E7-F7C793B6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66" y="868310"/>
            <a:ext cx="7304154" cy="598969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5EFE3298-3F45-4832-B3B5-A280E80555E9}"/>
              </a:ext>
            </a:extLst>
          </p:cNvPr>
          <p:cNvSpPr/>
          <p:nvPr/>
        </p:nvSpPr>
        <p:spPr>
          <a:xfrm>
            <a:off x="4270159" y="3790765"/>
            <a:ext cx="2565647" cy="142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trzałka: w prawo 10">
            <a:extLst>
              <a:ext uri="{FF2B5EF4-FFF2-40B4-BE49-F238E27FC236}">
                <a16:creationId xmlns:a16="http://schemas.microsoft.com/office/drawing/2014/main" id="{E7EA9B51-A75C-4CCD-803F-B0915ED98FE4}"/>
              </a:ext>
            </a:extLst>
          </p:cNvPr>
          <p:cNvSpPr/>
          <p:nvPr/>
        </p:nvSpPr>
        <p:spPr>
          <a:xfrm>
            <a:off x="3291751" y="535146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2506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1722F1D-4E78-40F3-96DF-967E11E09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301274" cy="1305017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Powtórnie wybieramy partycje. I klikamy „Dalej”.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BD06E43-987A-40ED-A36F-8F489531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88" y="471707"/>
            <a:ext cx="7770998" cy="6386293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0D3119EA-9792-442F-B0B9-2D2756CEC96A}"/>
              </a:ext>
            </a:extLst>
          </p:cNvPr>
          <p:cNvSpPr/>
          <p:nvPr/>
        </p:nvSpPr>
        <p:spPr>
          <a:xfrm>
            <a:off x="4163356" y="383919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6B5D2207-75E7-4FDD-9093-C64BD9C38F98}"/>
              </a:ext>
            </a:extLst>
          </p:cNvPr>
          <p:cNvSpPr/>
          <p:nvPr/>
        </p:nvSpPr>
        <p:spPr>
          <a:xfrm rot="10800000">
            <a:off x="9448704" y="621436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57854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6230C79-F184-489E-BE44-CBB81E6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879"/>
            <a:ext cx="11256885" cy="67470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Zalecany rozmiar dla partycji </a:t>
            </a:r>
            <a:r>
              <a:rPr lang="pl-PL" dirty="0" err="1"/>
              <a:t>swap</a:t>
            </a:r>
            <a:r>
              <a:rPr lang="pl-PL" dirty="0"/>
              <a:t> w systemie Linux to od 2 do 4 GB. W naszym przypadku wybierzemy wartość pośrednią czyli 3GB. Po wpisaniu klikamy „Dalej”.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74311C-CA30-487B-AEC8-7770447A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35" y="693503"/>
            <a:ext cx="7499530" cy="6164497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88D51AFE-0C81-49CD-AF9A-D11849984230}"/>
              </a:ext>
            </a:extLst>
          </p:cNvPr>
          <p:cNvSpPr/>
          <p:nvPr/>
        </p:nvSpPr>
        <p:spPr>
          <a:xfrm>
            <a:off x="5243804" y="3750906"/>
            <a:ext cx="1101012" cy="2519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E66D88CD-EE59-4B59-81CA-DD5D35B92EF1}"/>
              </a:ext>
            </a:extLst>
          </p:cNvPr>
          <p:cNvSpPr/>
          <p:nvPr/>
        </p:nvSpPr>
        <p:spPr>
          <a:xfrm rot="10800000">
            <a:off x="9335857" y="6230304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17625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8A67ECA-6065-4B37-8F6D-5D659819F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1256885" cy="39949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Tym razem rolą partycji będzie opcja </a:t>
            </a:r>
            <a:r>
              <a:rPr lang="pl-PL" dirty="0" err="1"/>
              <a:t>Swap</a:t>
            </a:r>
            <a:r>
              <a:rPr lang="pl-PL" dirty="0"/>
              <a:t>. Po wybraniu klikamy „Dalej”.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5F6FAE4-01C5-43A1-855B-8E57977D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7" y="379692"/>
            <a:ext cx="7882965" cy="6478308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5FCEAA00-A855-4887-9AD1-6C4FF6F835B4}"/>
              </a:ext>
            </a:extLst>
          </p:cNvPr>
          <p:cNvSpPr/>
          <p:nvPr/>
        </p:nvSpPr>
        <p:spPr>
          <a:xfrm>
            <a:off x="4323425" y="391505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5BA1B3F3-A544-47EA-99CB-D4EE15C97317}"/>
              </a:ext>
            </a:extLst>
          </p:cNvPr>
          <p:cNvSpPr/>
          <p:nvPr/>
        </p:nvSpPr>
        <p:spPr>
          <a:xfrm rot="10800000">
            <a:off x="9962225" y="623599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92068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3A9CC1-EC02-479B-8341-C5251D2D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879"/>
            <a:ext cx="11271381" cy="1091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W przypadku partycji </a:t>
            </a:r>
            <a:r>
              <a:rPr lang="pl-PL" dirty="0" err="1"/>
              <a:t>Swap</a:t>
            </a:r>
            <a:r>
              <a:rPr lang="pl-PL" dirty="0"/>
              <a:t>, system plików jak i punkt montowania ustawiamy na „</a:t>
            </a:r>
            <a:r>
              <a:rPr lang="pl-PL" dirty="0" err="1"/>
              <a:t>swap</a:t>
            </a:r>
            <a:r>
              <a:rPr lang="pl-PL" dirty="0"/>
              <a:t>”. Na końcu klikamy „Zakończ”.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52B955C-FB1B-42A5-B945-67BCF2E3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41" y="603681"/>
            <a:ext cx="7634695" cy="6245439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36F34E65-1E16-4FDF-A949-239C6028C553}"/>
              </a:ext>
            </a:extLst>
          </p:cNvPr>
          <p:cNvSpPr/>
          <p:nvPr/>
        </p:nvSpPr>
        <p:spPr>
          <a:xfrm>
            <a:off x="3476061" y="3387971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lewo 5">
            <a:extLst>
              <a:ext uri="{FF2B5EF4-FFF2-40B4-BE49-F238E27FC236}">
                <a16:creationId xmlns:a16="http://schemas.microsoft.com/office/drawing/2014/main" id="{EEEC5965-9AAC-484A-84D0-2A7B7BA37B10}"/>
              </a:ext>
            </a:extLst>
          </p:cNvPr>
          <p:cNvSpPr/>
          <p:nvPr/>
        </p:nvSpPr>
        <p:spPr>
          <a:xfrm>
            <a:off x="7093258" y="3387971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lewo 6">
            <a:extLst>
              <a:ext uri="{FF2B5EF4-FFF2-40B4-BE49-F238E27FC236}">
                <a16:creationId xmlns:a16="http://schemas.microsoft.com/office/drawing/2014/main" id="{138E1421-AF44-447B-BE00-69587861831E}"/>
              </a:ext>
            </a:extLst>
          </p:cNvPr>
          <p:cNvSpPr/>
          <p:nvPr/>
        </p:nvSpPr>
        <p:spPr>
          <a:xfrm>
            <a:off x="9383800" y="6178858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69338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D771D8-520C-4CA3-B853-497B70038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7756"/>
            <a:ext cx="11274641" cy="63919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Znowu możemy zobaczyć że nasza partycja została utworzona. Teraz należy stworzyć ostatnia partycje(</a:t>
            </a:r>
            <a:r>
              <a:rPr lang="pl-PL" dirty="0" err="1"/>
              <a:t>home</a:t>
            </a:r>
            <a:r>
              <a:rPr lang="pl-PL" dirty="0"/>
              <a:t>). W tym celu znowu klikamy „Dodaj”.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9C11582-3523-4864-B7D2-6097E34DE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46" y="578774"/>
            <a:ext cx="7660507" cy="6279226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D4F3074F-F41C-4D93-AC71-8C511B027527}"/>
              </a:ext>
            </a:extLst>
          </p:cNvPr>
          <p:cNvSpPr/>
          <p:nvPr/>
        </p:nvSpPr>
        <p:spPr>
          <a:xfrm>
            <a:off x="4669654" y="3799643"/>
            <a:ext cx="2743200" cy="177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B460F860-4DF6-40E0-866E-DA7E2667D946}"/>
              </a:ext>
            </a:extLst>
          </p:cNvPr>
          <p:cNvSpPr/>
          <p:nvPr/>
        </p:nvSpPr>
        <p:spPr>
          <a:xfrm>
            <a:off x="3691246" y="527595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922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E6A55A-B64C-4C40-96F0-747A2BADE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83519" cy="2032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Zaznaczamy jakie typ plików ma być utworzony w nowym wirtualnym dysku twardym. Na końcu klikamy „Dalej”.</a:t>
            </a:r>
          </a:p>
          <a:p>
            <a:pPr marL="0" indent="0">
              <a:buNone/>
            </a:pPr>
            <a:r>
              <a:rPr lang="pl-PL" dirty="0"/>
              <a:t>VDI- format specjalny dla </a:t>
            </a:r>
            <a:r>
              <a:rPr lang="pl-PL" dirty="0" err="1"/>
              <a:t>VirtualBox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VHD- format używany przez Microsoft </a:t>
            </a:r>
            <a:r>
              <a:rPr lang="pl-PL" dirty="0" err="1"/>
              <a:t>VirtualPC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VMDK- stosowany przez oprogramowanie do wirtualizacji „</a:t>
            </a:r>
            <a:r>
              <a:rPr lang="pl-PL" dirty="0" err="1"/>
              <a:t>VmWare</a:t>
            </a:r>
            <a:r>
              <a:rPr lang="pl-PL" dirty="0"/>
              <a:t>”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116D5DB-8433-4162-84A2-9CDF713F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2050742"/>
            <a:ext cx="4438650" cy="4324350"/>
          </a:xfrm>
          <a:prstGeom prst="rect">
            <a:avLst/>
          </a:prstGeom>
        </p:spPr>
      </p:pic>
      <p:sp>
        <p:nvSpPr>
          <p:cNvPr id="5" name="Strzałka: w górę 4">
            <a:extLst>
              <a:ext uri="{FF2B5EF4-FFF2-40B4-BE49-F238E27FC236}">
                <a16:creationId xmlns:a16="http://schemas.microsoft.com/office/drawing/2014/main" id="{E56C7C58-2C2A-451C-BD12-F30EFCDF55E3}"/>
              </a:ext>
            </a:extLst>
          </p:cNvPr>
          <p:cNvSpPr/>
          <p:nvPr/>
        </p:nvSpPr>
        <p:spPr>
          <a:xfrm rot="10800000">
            <a:off x="6799627" y="4837756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0882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F9A609-BACD-49BE-8BFC-82091CDA7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65763" cy="37286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Wpisujemy całe pozostałe miejsce, oraz klikamy „Dalej”.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D688A01-E813-4064-B709-74E56274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13" y="548995"/>
            <a:ext cx="7678574" cy="6309004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0CD634BF-C85C-4F09-BA60-883660DC2BFF}"/>
              </a:ext>
            </a:extLst>
          </p:cNvPr>
          <p:cNvSpPr/>
          <p:nvPr/>
        </p:nvSpPr>
        <p:spPr>
          <a:xfrm>
            <a:off x="5632880" y="3694922"/>
            <a:ext cx="1215789" cy="2332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lewo 5">
            <a:extLst>
              <a:ext uri="{FF2B5EF4-FFF2-40B4-BE49-F238E27FC236}">
                <a16:creationId xmlns:a16="http://schemas.microsoft.com/office/drawing/2014/main" id="{12D70D38-B334-4E7F-9160-AE27947073B4}"/>
              </a:ext>
            </a:extLst>
          </p:cNvPr>
          <p:cNvSpPr/>
          <p:nvPr/>
        </p:nvSpPr>
        <p:spPr>
          <a:xfrm>
            <a:off x="9836458" y="6225867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5606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5A0C38-8FFB-40FA-9752-D9B412830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56885" cy="417249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Zaznaczamy że ma być to partycja na Dane. I klikamy „Dalej”.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3C1D880-7C08-4281-BFE4-27290846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629" y="608171"/>
            <a:ext cx="7600741" cy="62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50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DF0126-4159-4B03-8D01-B8EEFE1F5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56"/>
            <a:ext cx="11283518" cy="710213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 polu systemu plików zostawiamy domyślnie wybrany „XFS”. W polu wybory montowania z racji z tego że jest to partycja z danymi wybieramy „/</a:t>
            </a:r>
            <a:r>
              <a:rPr lang="pl-PL" dirty="0" err="1"/>
              <a:t>home</a:t>
            </a:r>
            <a:r>
              <a:rPr lang="pl-PL" dirty="0"/>
              <a:t>”. Na końcu klikamy zakończ.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56AC180-1463-4EEE-9295-FE48E5C0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322" y="727969"/>
            <a:ext cx="7487356" cy="6172503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33BC01DF-7BD1-4D16-92D9-727A99184D31}"/>
              </a:ext>
            </a:extLst>
          </p:cNvPr>
          <p:cNvSpPr/>
          <p:nvPr/>
        </p:nvSpPr>
        <p:spPr>
          <a:xfrm>
            <a:off x="4980373" y="3675355"/>
            <a:ext cx="1216241" cy="3107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F3C5D889-469E-478A-8F27-0EF42B1712A1}"/>
              </a:ext>
            </a:extLst>
          </p:cNvPr>
          <p:cNvSpPr/>
          <p:nvPr/>
        </p:nvSpPr>
        <p:spPr>
          <a:xfrm>
            <a:off x="6686365" y="3675354"/>
            <a:ext cx="850777" cy="3107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lewo 6">
            <a:extLst>
              <a:ext uri="{FF2B5EF4-FFF2-40B4-BE49-F238E27FC236}">
                <a16:creationId xmlns:a16="http://schemas.microsoft.com/office/drawing/2014/main" id="{AB595784-634B-4C2F-848D-03C55E276CE2}"/>
              </a:ext>
            </a:extLst>
          </p:cNvPr>
          <p:cNvSpPr/>
          <p:nvPr/>
        </p:nvSpPr>
        <p:spPr>
          <a:xfrm>
            <a:off x="9765437" y="6223247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815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7BB0C16-A3A8-40FC-891B-4621D08B7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74641" cy="923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Możemy zobaczyć że wszystkie nasze cztery partycje zostały utworzone. Na dole mamy dostępne jeszcze opcje takie jak, edytowanie, przesunięcie, usunięcie czy zmiana rozmiaru partycji, lecz u nas wszystko jest w  porządku więc z nich nie skorzystamy.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0536A2A-3307-462A-A34D-C538BF39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301" y="923278"/>
            <a:ext cx="7607699" cy="5934722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17200D74-373E-46EB-BB21-2FF53AF18544}"/>
              </a:ext>
            </a:extLst>
          </p:cNvPr>
          <p:cNvSpPr/>
          <p:nvPr/>
        </p:nvSpPr>
        <p:spPr>
          <a:xfrm>
            <a:off x="6963717" y="3668561"/>
            <a:ext cx="2677886" cy="6531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DC72B982-C638-4427-A19D-2C4853D60903}"/>
              </a:ext>
            </a:extLst>
          </p:cNvPr>
          <p:cNvSpPr/>
          <p:nvPr/>
        </p:nvSpPr>
        <p:spPr>
          <a:xfrm>
            <a:off x="6888488" y="5450890"/>
            <a:ext cx="1523336" cy="5681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22071581-215E-49D8-820C-BE45292F4744}"/>
              </a:ext>
            </a:extLst>
          </p:cNvPr>
          <p:cNvSpPr/>
          <p:nvPr/>
        </p:nvSpPr>
        <p:spPr>
          <a:xfrm>
            <a:off x="10032385" y="586370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990E214F-9250-482C-8EB2-8BD5B6D8E01C}"/>
              </a:ext>
            </a:extLst>
          </p:cNvPr>
          <p:cNvSpPr txBox="1">
            <a:spLocks/>
          </p:cNvSpPr>
          <p:nvPr/>
        </p:nvSpPr>
        <p:spPr>
          <a:xfrm>
            <a:off x="-1" y="1103050"/>
            <a:ext cx="4584301" cy="5754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l-PL" dirty="0"/>
              <a:t>W zakładce „opcje zaawansowane” możemy, utworzyć nową tablicę partycji bądź sklonować dysk w celu zachowania jego kopi.</a:t>
            </a:r>
          </a:p>
          <a:p>
            <a:pPr marL="0" indent="0">
              <a:buFont typeface="Arial" pitchFamily="34" charset="0"/>
              <a:buNone/>
            </a:pPr>
            <a:r>
              <a:rPr lang="pl-PL" dirty="0"/>
              <a:t>W zakładce „informacje o wydaniu” są opisane informacje o dystrybucji systemu który instalujemy.</a:t>
            </a:r>
          </a:p>
        </p:txBody>
      </p:sp>
      <p:sp>
        <p:nvSpPr>
          <p:cNvPr id="8" name="Strzałka: w dół 7">
            <a:extLst>
              <a:ext uri="{FF2B5EF4-FFF2-40B4-BE49-F238E27FC236}">
                <a16:creationId xmlns:a16="http://schemas.microsoft.com/office/drawing/2014/main" id="{5327D12D-0CB2-461A-9009-89F6CFCC24AC}"/>
              </a:ext>
            </a:extLst>
          </p:cNvPr>
          <p:cNvSpPr/>
          <p:nvPr/>
        </p:nvSpPr>
        <p:spPr>
          <a:xfrm rot="5400000">
            <a:off x="6646172" y="6019060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92190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A90001-1260-4FB8-9C60-C35990178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4058818" cy="685799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 menu po lewej stronie możemy przejrzeć inne opcje takie jak:</a:t>
            </a:r>
          </a:p>
          <a:p>
            <a:pPr marL="0" indent="0">
              <a:buNone/>
            </a:pPr>
            <a:r>
              <a:rPr lang="pl-PL" dirty="0"/>
              <a:t>-tworzenie macierzy RAID</a:t>
            </a:r>
          </a:p>
          <a:p>
            <a:pPr marL="0" indent="0">
              <a:buNone/>
            </a:pPr>
            <a:r>
              <a:rPr lang="pl-PL" dirty="0"/>
              <a:t>-zarządzanie woluminami</a:t>
            </a:r>
          </a:p>
          <a:p>
            <a:pPr marL="0" indent="0">
              <a:buNone/>
            </a:pPr>
            <a:r>
              <a:rPr lang="pl-PL" dirty="0"/>
              <a:t>-diagram urządzeń</a:t>
            </a:r>
          </a:p>
          <a:p>
            <a:pPr marL="0" indent="0">
              <a:buNone/>
            </a:pPr>
            <a:r>
              <a:rPr lang="pl-PL" dirty="0"/>
              <a:t>-podsumowanie instalacji</a:t>
            </a:r>
          </a:p>
          <a:p>
            <a:pPr marL="0" indent="0">
              <a:buNone/>
            </a:pPr>
            <a:r>
              <a:rPr lang="pl-PL" dirty="0"/>
              <a:t>-ustawiania(w których możemy na przykład zmienić domyślny system plików, położenie nowo utworzonej partycji czy wybrać jakie informacje chcemy widzieć na urządzeniach przechowywania danych)</a:t>
            </a:r>
          </a:p>
          <a:p>
            <a:pPr marL="0" indent="0">
              <a:buNone/>
            </a:pPr>
            <a:r>
              <a:rPr lang="pl-PL" dirty="0"/>
              <a:t>Na końcu klikamy „Dalej”.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403E1C5-CF3E-41AF-B6CB-A0D26CF8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17" y="-1"/>
            <a:ext cx="8133184" cy="6858000"/>
          </a:xfrm>
          <a:prstGeom prst="rect">
            <a:avLst/>
          </a:prstGeom>
        </p:spPr>
      </p:pic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EDB2FE2E-FFE9-4279-9DED-BCC8CFD4371A}"/>
              </a:ext>
            </a:extLst>
          </p:cNvPr>
          <p:cNvSpPr/>
          <p:nvPr/>
        </p:nvSpPr>
        <p:spPr>
          <a:xfrm>
            <a:off x="4368718" y="1791478"/>
            <a:ext cx="2239347" cy="278052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trzałka: w dół 4">
            <a:extLst>
              <a:ext uri="{FF2B5EF4-FFF2-40B4-BE49-F238E27FC236}">
                <a16:creationId xmlns:a16="http://schemas.microsoft.com/office/drawing/2014/main" id="{06BDAD2F-9F48-4FF3-9215-B3375B0F83C5}"/>
              </a:ext>
            </a:extLst>
          </p:cNvPr>
          <p:cNvSpPr/>
          <p:nvPr/>
        </p:nvSpPr>
        <p:spPr>
          <a:xfrm>
            <a:off x="11465054" y="5317724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5004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960E9E-3318-46E5-9544-579BCAF3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1274641" cy="438539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Możemy jeszcze raz sprawdzić utworzone przez nas partycje. Po sprawdzeniu klikamy dalej.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4C3A778-452E-4288-A3FF-D3A4518CC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81" y="520099"/>
            <a:ext cx="8104694" cy="6337901"/>
          </a:xfrm>
          <a:prstGeom prst="rect">
            <a:avLst/>
          </a:prstGeom>
        </p:spPr>
      </p:pic>
      <p:sp>
        <p:nvSpPr>
          <p:cNvPr id="4" name="Strzałka: w dół 3">
            <a:extLst>
              <a:ext uri="{FF2B5EF4-FFF2-40B4-BE49-F238E27FC236}">
                <a16:creationId xmlns:a16="http://schemas.microsoft.com/office/drawing/2014/main" id="{EB59BA45-3910-4694-9C99-6D2837B486FC}"/>
              </a:ext>
            </a:extLst>
          </p:cNvPr>
          <p:cNvSpPr/>
          <p:nvPr/>
        </p:nvSpPr>
        <p:spPr>
          <a:xfrm rot="5400000">
            <a:off x="9658542" y="5972588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950EF9D-65C8-4FC5-B026-D6A4A5977009}"/>
              </a:ext>
            </a:extLst>
          </p:cNvPr>
          <p:cNvSpPr/>
          <p:nvPr/>
        </p:nvSpPr>
        <p:spPr>
          <a:xfrm>
            <a:off x="4545367" y="1722268"/>
            <a:ext cx="4678532" cy="2183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41625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913C089-0A3A-474C-A31F-56D018F3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83518" cy="140915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Zaznaczamy region i strefę czasową na taką w jakiej się znajdujemy. W moim przypadku będzie to Europa i Polska. Po wpisaniu sugeruje przejść do zakładki „Inne ustawienia”.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7041204-5BB7-42B2-A29B-3DE1D4DF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37" y="825623"/>
            <a:ext cx="7699689" cy="6032377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3D1D3EAD-C03D-4EFC-BFE2-FC3F98D377EC}"/>
              </a:ext>
            </a:extLst>
          </p:cNvPr>
          <p:cNvSpPr/>
          <p:nvPr/>
        </p:nvSpPr>
        <p:spPr>
          <a:xfrm>
            <a:off x="3045041" y="5619565"/>
            <a:ext cx="4394446" cy="4971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C26BBFD0-E67E-465A-A5D1-18A3F30874CE}"/>
              </a:ext>
            </a:extLst>
          </p:cNvPr>
          <p:cNvSpPr/>
          <p:nvPr/>
        </p:nvSpPr>
        <p:spPr>
          <a:xfrm>
            <a:off x="7210485" y="5939161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7635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B07F19-A2CB-4071-830E-C96C90C5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1283518" cy="1429304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Zalecam zmianę serwera NTP na taki który jest najbliżej nas, dzięki temu będziemy mieli dokładny czas. Domyślnie ustawiony jest serwer Open </a:t>
            </a:r>
            <a:r>
              <a:rPr lang="pl-PL" dirty="0" err="1"/>
              <a:t>SUSEa</a:t>
            </a:r>
            <a:r>
              <a:rPr lang="pl-PL" dirty="0"/>
              <a:t>, w mim przypadku zmienię to na: info.cyf-kr.edu.pl. Po wpisaniu klikamy „Synchronizuj teraz” i „Akceptuj”.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75D848E-F1FE-475A-A50A-AB9764D5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836" y="885800"/>
            <a:ext cx="7595846" cy="5972199"/>
          </a:xfrm>
          <a:prstGeom prst="rect">
            <a:avLst/>
          </a:prstGeom>
        </p:spPr>
      </p:pic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7150CC48-6F7B-4192-A1F9-CADA7B596FA1}"/>
              </a:ext>
            </a:extLst>
          </p:cNvPr>
          <p:cNvSpPr/>
          <p:nvPr/>
        </p:nvSpPr>
        <p:spPr>
          <a:xfrm>
            <a:off x="3153747" y="4758612"/>
            <a:ext cx="2584580" cy="42920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trzałka: w dół 7">
            <a:extLst>
              <a:ext uri="{FF2B5EF4-FFF2-40B4-BE49-F238E27FC236}">
                <a16:creationId xmlns:a16="http://schemas.microsoft.com/office/drawing/2014/main" id="{53E05015-6150-46E1-837F-7D3D58227C6B}"/>
              </a:ext>
            </a:extLst>
          </p:cNvPr>
          <p:cNvSpPr/>
          <p:nvPr/>
        </p:nvSpPr>
        <p:spPr>
          <a:xfrm rot="5400000">
            <a:off x="6931742" y="4456300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: w dół 8">
            <a:extLst>
              <a:ext uri="{FF2B5EF4-FFF2-40B4-BE49-F238E27FC236}">
                <a16:creationId xmlns:a16="http://schemas.microsoft.com/office/drawing/2014/main" id="{2E721ADC-D26A-4AA6-AE28-1B1166E3E402}"/>
              </a:ext>
            </a:extLst>
          </p:cNvPr>
          <p:cNvSpPr/>
          <p:nvPr/>
        </p:nvSpPr>
        <p:spPr>
          <a:xfrm rot="5400000">
            <a:off x="9463548" y="5985216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1945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59AF30-0722-4746-BDDC-1C06AEAAE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65763" cy="41725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Przeniesie nas z powrotem w miejsce ustawiania strefy czasowej. Tutaj klikamy „Dalej”.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4BCB968-172D-4220-BB4C-0A178BBB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05" y="417252"/>
            <a:ext cx="8230695" cy="6440748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5DB4CB07-8351-4604-9A4B-036B93398B14}"/>
              </a:ext>
            </a:extLst>
          </p:cNvPr>
          <p:cNvSpPr/>
          <p:nvPr/>
        </p:nvSpPr>
        <p:spPr>
          <a:xfrm rot="10800000">
            <a:off x="9464865" y="619843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8063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959B36-25AE-4F1D-B3E5-A6A471C08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1256885" cy="181104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Pojawi nam się okno wyboru interfejsu. Możemy zaznaczyć jedną z czterech opcji, desktop z interfejsem </a:t>
            </a:r>
            <a:r>
              <a:rPr lang="pl-PL" dirty="0" err="1"/>
              <a:t>Plasma</a:t>
            </a:r>
            <a:r>
              <a:rPr lang="pl-PL" dirty="0"/>
              <a:t>, desktop z interfejsem GNOME(najpopularniejszy), serwerowa z trybem tekstowym oraz wersje </a:t>
            </a:r>
            <a:r>
              <a:rPr lang="pl-PL" dirty="0" err="1"/>
              <a:t>Custom</a:t>
            </a:r>
            <a:r>
              <a:rPr lang="pl-PL" dirty="0"/>
              <a:t>. Ja wybiorą opcje druga, czyli interfejs GONOME. Po wybraniu klikamy „Dalej”.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BFFF432-E80D-4802-863B-9DE8AC92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81" y="874605"/>
            <a:ext cx="7642298" cy="5983395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8C472DBD-EA84-4811-9CAC-71FB7BA23A69}"/>
              </a:ext>
            </a:extLst>
          </p:cNvPr>
          <p:cNvSpPr/>
          <p:nvPr/>
        </p:nvSpPr>
        <p:spPr>
          <a:xfrm rot="10800000">
            <a:off x="9232776" y="6223247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C5972CCC-ED57-4943-8012-DF2315896189}"/>
              </a:ext>
            </a:extLst>
          </p:cNvPr>
          <p:cNvSpPr/>
          <p:nvPr/>
        </p:nvSpPr>
        <p:spPr>
          <a:xfrm>
            <a:off x="4500979" y="3497802"/>
            <a:ext cx="1225118" cy="10120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763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4BA9B69-F0E4-46CC-B931-1C8691BEF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65763" cy="193533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Zaznaczamy jaki charakter ma mieć nasz dysk. Czy ma być od razu utworzony cały, czy rosnąć w miarę z dodawaniem na niego kolejnych plików. W min przypadku wybiorę opcje z dynamicznie przydzielanym. Jest ona o tyle lepsza że nie spowalnia tak instalacji jak opcja ze stałym rozmiarem dysku. Na końcu klikamy „Dalej”.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57ECE50-ED66-490B-B22E-68223EC8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55" y="1171854"/>
            <a:ext cx="4438650" cy="4324350"/>
          </a:xfrm>
          <a:prstGeom prst="rect">
            <a:avLst/>
          </a:prstGeom>
        </p:spPr>
      </p:pic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9341D89B-44EE-4A4A-ABFF-5D5264C9292E}"/>
              </a:ext>
            </a:extLst>
          </p:cNvPr>
          <p:cNvSpPr/>
          <p:nvPr/>
        </p:nvSpPr>
        <p:spPr>
          <a:xfrm>
            <a:off x="2672179" y="355106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górę 6">
            <a:extLst>
              <a:ext uri="{FF2B5EF4-FFF2-40B4-BE49-F238E27FC236}">
                <a16:creationId xmlns:a16="http://schemas.microsoft.com/office/drawing/2014/main" id="{54E6851F-FBB1-4DC7-9558-31F7E75F64C6}"/>
              </a:ext>
            </a:extLst>
          </p:cNvPr>
          <p:cNvSpPr/>
          <p:nvPr/>
        </p:nvSpPr>
        <p:spPr>
          <a:xfrm>
            <a:off x="6427433" y="5426107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0522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25C6DB-396E-4356-B152-D1BCDAEF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56"/>
            <a:ext cx="11292396" cy="140267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Kolejnym krokiem jest utworzenie kont użytkowników. Ja tak samo jak w przypadku instalacji Windows utworze prostą nazwę i hasło tylko w celach pokazowych. Poniżej mamy możliwość zaznaczenia opcji, użycia tego samego hasła dla administratora, automatycznego logowania, czy w ogóle pominięcia tworzenia konta. Ja zachowam to samo hasło dla administratora, lecz odznaczę automatyczne logowanie. Po wybraniu klikamy „Dalej”.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12493D7-34BA-4CC4-9D0F-5DF55679F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282" y="1344109"/>
            <a:ext cx="6687832" cy="5496135"/>
          </a:xfrm>
          <a:prstGeom prst="rect">
            <a:avLst/>
          </a:prstGeom>
        </p:spPr>
      </p:pic>
      <p:sp>
        <p:nvSpPr>
          <p:cNvPr id="8" name="Strzałka: w dół 7">
            <a:extLst>
              <a:ext uri="{FF2B5EF4-FFF2-40B4-BE49-F238E27FC236}">
                <a16:creationId xmlns:a16="http://schemas.microsoft.com/office/drawing/2014/main" id="{84A19A4D-44E9-4129-BA9B-3A701960DEF4}"/>
              </a:ext>
            </a:extLst>
          </p:cNvPr>
          <p:cNvSpPr/>
          <p:nvPr/>
        </p:nvSpPr>
        <p:spPr>
          <a:xfrm rot="5400000">
            <a:off x="9158198" y="6001305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BB0731C0-3147-4E9F-84AE-4BFDA9E4A47B}"/>
              </a:ext>
            </a:extLst>
          </p:cNvPr>
          <p:cNvSpPr/>
          <p:nvPr/>
        </p:nvSpPr>
        <p:spPr>
          <a:xfrm>
            <a:off x="5033638" y="4902694"/>
            <a:ext cx="907387" cy="34582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trzałka: w prawo 10">
            <a:extLst>
              <a:ext uri="{FF2B5EF4-FFF2-40B4-BE49-F238E27FC236}">
                <a16:creationId xmlns:a16="http://schemas.microsoft.com/office/drawing/2014/main" id="{22B8607F-B598-4B0D-BD39-6B37ABB80993}"/>
              </a:ext>
            </a:extLst>
          </p:cNvPr>
          <p:cNvSpPr/>
          <p:nvPr/>
        </p:nvSpPr>
        <p:spPr>
          <a:xfrm>
            <a:off x="4783199" y="5248523"/>
            <a:ext cx="907387" cy="34582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Strzałka: w prawo 11">
            <a:extLst>
              <a:ext uri="{FF2B5EF4-FFF2-40B4-BE49-F238E27FC236}">
                <a16:creationId xmlns:a16="http://schemas.microsoft.com/office/drawing/2014/main" id="{2BAC46B1-93E7-452A-9CEE-7F65D5BC24A3}"/>
              </a:ext>
            </a:extLst>
          </p:cNvPr>
          <p:cNvSpPr/>
          <p:nvPr/>
        </p:nvSpPr>
        <p:spPr>
          <a:xfrm>
            <a:off x="4783198" y="3083171"/>
            <a:ext cx="907387" cy="34582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C62CBC8E-C54A-42D5-8631-C8F3544017A5}"/>
              </a:ext>
            </a:extLst>
          </p:cNvPr>
          <p:cNvSpPr/>
          <p:nvPr/>
        </p:nvSpPr>
        <p:spPr>
          <a:xfrm>
            <a:off x="5941025" y="3346882"/>
            <a:ext cx="1880202" cy="1624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45472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5AEC0E8-EDE6-438C-91E2-71C27478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83518" cy="1589103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Teraz nastąpił moment ostatecznego sprawdzenia wybranych przez nas parametrów instalacji i możliwość ich zmiany. Po przez kliknięcie na link przenosimy się do poszczególnych miejsc. Po sprawdzeniu klikamy „Zainstaluj.”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5C7317C-E107-427E-B464-5149F931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15" y="820161"/>
            <a:ext cx="7356134" cy="6036906"/>
          </a:xfrm>
          <a:prstGeom prst="rect">
            <a:avLst/>
          </a:prstGeom>
        </p:spPr>
      </p:pic>
      <p:sp>
        <p:nvSpPr>
          <p:cNvPr id="5" name="Strzałka: w dół 4">
            <a:extLst>
              <a:ext uri="{FF2B5EF4-FFF2-40B4-BE49-F238E27FC236}">
                <a16:creationId xmlns:a16="http://schemas.microsoft.com/office/drawing/2014/main" id="{1A38ACEC-0BE4-4D10-9EE6-A89522B1D105}"/>
              </a:ext>
            </a:extLst>
          </p:cNvPr>
          <p:cNvSpPr/>
          <p:nvPr/>
        </p:nvSpPr>
        <p:spPr>
          <a:xfrm rot="5400000">
            <a:off x="6460329" y="4643869"/>
            <a:ext cx="92237" cy="5699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dół 6">
            <a:extLst>
              <a:ext uri="{FF2B5EF4-FFF2-40B4-BE49-F238E27FC236}">
                <a16:creationId xmlns:a16="http://schemas.microsoft.com/office/drawing/2014/main" id="{83C6F0BA-2CE0-4BA2-83A4-FD80F0EC09BB}"/>
              </a:ext>
            </a:extLst>
          </p:cNvPr>
          <p:cNvSpPr/>
          <p:nvPr/>
        </p:nvSpPr>
        <p:spPr>
          <a:xfrm rot="5400000">
            <a:off x="5595640" y="2336652"/>
            <a:ext cx="92237" cy="5699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trzałka: w dół 7">
            <a:extLst>
              <a:ext uri="{FF2B5EF4-FFF2-40B4-BE49-F238E27FC236}">
                <a16:creationId xmlns:a16="http://schemas.microsoft.com/office/drawing/2014/main" id="{A0189E97-3AB7-4AA5-868C-1F71DF737B6F}"/>
              </a:ext>
            </a:extLst>
          </p:cNvPr>
          <p:cNvSpPr/>
          <p:nvPr/>
        </p:nvSpPr>
        <p:spPr>
          <a:xfrm rot="5400000">
            <a:off x="5139036" y="5071478"/>
            <a:ext cx="92237" cy="5699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: w dół 8">
            <a:extLst>
              <a:ext uri="{FF2B5EF4-FFF2-40B4-BE49-F238E27FC236}">
                <a16:creationId xmlns:a16="http://schemas.microsoft.com/office/drawing/2014/main" id="{6BB1B21F-BDBF-4D08-B7FF-FB074CFB9F98}"/>
              </a:ext>
            </a:extLst>
          </p:cNvPr>
          <p:cNvSpPr/>
          <p:nvPr/>
        </p:nvSpPr>
        <p:spPr>
          <a:xfrm rot="5400000">
            <a:off x="5764912" y="5481332"/>
            <a:ext cx="92237" cy="5699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Strzałka: w dół 10">
            <a:extLst>
              <a:ext uri="{FF2B5EF4-FFF2-40B4-BE49-F238E27FC236}">
                <a16:creationId xmlns:a16="http://schemas.microsoft.com/office/drawing/2014/main" id="{EF9B938C-86D3-4BD8-B75C-3196EF4C0BA7}"/>
              </a:ext>
            </a:extLst>
          </p:cNvPr>
          <p:cNvSpPr/>
          <p:nvPr/>
        </p:nvSpPr>
        <p:spPr>
          <a:xfrm rot="5400000">
            <a:off x="6631821" y="5845595"/>
            <a:ext cx="185450" cy="5699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Strzałka: w dół 11">
            <a:extLst>
              <a:ext uri="{FF2B5EF4-FFF2-40B4-BE49-F238E27FC236}">
                <a16:creationId xmlns:a16="http://schemas.microsoft.com/office/drawing/2014/main" id="{B895F3B5-804F-4438-BA32-802B0D2A08BF}"/>
              </a:ext>
            </a:extLst>
          </p:cNvPr>
          <p:cNvSpPr/>
          <p:nvPr/>
        </p:nvSpPr>
        <p:spPr>
          <a:xfrm rot="5400000">
            <a:off x="9436963" y="5976401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trzałka: w dół 12">
            <a:extLst>
              <a:ext uri="{FF2B5EF4-FFF2-40B4-BE49-F238E27FC236}">
                <a16:creationId xmlns:a16="http://schemas.microsoft.com/office/drawing/2014/main" id="{57C1F8BB-C8AA-43F9-AF7B-743A9BB5043B}"/>
              </a:ext>
            </a:extLst>
          </p:cNvPr>
          <p:cNvSpPr/>
          <p:nvPr/>
        </p:nvSpPr>
        <p:spPr>
          <a:xfrm rot="5400000">
            <a:off x="7255025" y="2031570"/>
            <a:ext cx="185450" cy="5699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0650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A044E0F-54B3-4F3C-AE7C-5E82BA584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7756"/>
            <a:ext cx="11310151" cy="3519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/>
              <a:t>Instalacja rozpoczęła się, może ona potrwać dłuższą chwilkę.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E08360A-4B67-4F20-97C9-3A4410C8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51932"/>
            <a:ext cx="7889110" cy="6488312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BFE234A0-D9A4-4FE5-9D03-3C8A5A8CFAC3}"/>
              </a:ext>
            </a:extLst>
          </p:cNvPr>
          <p:cNvSpPr/>
          <p:nvPr/>
        </p:nvSpPr>
        <p:spPr>
          <a:xfrm>
            <a:off x="2873829" y="5934270"/>
            <a:ext cx="4926563" cy="2612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FAEB8FD-984B-44C5-BF22-32E012C9D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87" y="3228393"/>
            <a:ext cx="4280713" cy="36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90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71E2EE-261E-4A3D-912D-89BC8C08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77600" cy="671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Po zainstalowaniu musimy się zalogować wpisując ustalone uprzednio przez nas dane logowania. Po wpisaniu klikamy „Zaloguj”.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05EE51C-C6E0-43D0-88A8-9C13A2FE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10" y="671804"/>
            <a:ext cx="7520886" cy="6205805"/>
          </a:xfrm>
          <a:prstGeom prst="rect">
            <a:avLst/>
          </a:prstGeom>
        </p:spPr>
      </p:pic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ADB649E4-29C9-45B3-B062-EC61B7F3AF51}"/>
              </a:ext>
            </a:extLst>
          </p:cNvPr>
          <p:cNvSpPr/>
          <p:nvPr/>
        </p:nvSpPr>
        <p:spPr>
          <a:xfrm>
            <a:off x="4180114" y="4021494"/>
            <a:ext cx="2911151" cy="3172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dół 6">
            <a:extLst>
              <a:ext uri="{FF2B5EF4-FFF2-40B4-BE49-F238E27FC236}">
                <a16:creationId xmlns:a16="http://schemas.microsoft.com/office/drawing/2014/main" id="{D3ADE92D-9BAC-4A6D-A905-00504707CA60}"/>
              </a:ext>
            </a:extLst>
          </p:cNvPr>
          <p:cNvSpPr/>
          <p:nvPr/>
        </p:nvSpPr>
        <p:spPr>
          <a:xfrm rot="5400000">
            <a:off x="7338153" y="4214484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0054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C3111A-B102-4AEA-BC55-9759C19F8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666"/>
            <a:ext cx="11287432" cy="3443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/>
              <a:t>Nasza maszyna jest zainstalowana.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A53B78-1537-4A95-92C1-B3D9A9A32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63" y="319838"/>
            <a:ext cx="8077339" cy="65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478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AA2A15-9793-4C42-8D5C-A8991396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33"/>
            <a:ext cx="11277600" cy="64711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Przechodząc do programu YaST2 i wchodząc w zakładkę „diagram urządzeń”, możemy zobaczyć przedstawienie graficzne naszego partycjonowania.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C18018D-A4AE-4F49-85C8-91108AF9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656948"/>
            <a:ext cx="8010525" cy="6210300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BA739454-C0BE-4D98-AAE8-F4284750C266}"/>
              </a:ext>
            </a:extLst>
          </p:cNvPr>
          <p:cNvSpPr/>
          <p:nvPr/>
        </p:nvSpPr>
        <p:spPr>
          <a:xfrm>
            <a:off x="5225143" y="656948"/>
            <a:ext cx="870857" cy="3320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EBF56B06-5376-429B-8518-43B43332BB1B}"/>
              </a:ext>
            </a:extLst>
          </p:cNvPr>
          <p:cNvSpPr/>
          <p:nvPr/>
        </p:nvSpPr>
        <p:spPr>
          <a:xfrm>
            <a:off x="807868" y="3921311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8BF5DA6E-3704-4FE3-9806-AF2C8AA46C09}"/>
              </a:ext>
            </a:extLst>
          </p:cNvPr>
          <p:cNvSpPr/>
          <p:nvPr/>
        </p:nvSpPr>
        <p:spPr>
          <a:xfrm>
            <a:off x="4101483" y="1775534"/>
            <a:ext cx="5397624" cy="42435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04336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7B512CB-7399-46F7-8CA1-3DC0995C9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74641" cy="585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/>
              <a:t>Jeśli chcemy zobaczyć wersje </a:t>
            </a:r>
            <a:r>
              <a:rPr lang="pl-PL" dirty="0" err="1"/>
              <a:t>kernela</a:t>
            </a:r>
            <a:r>
              <a:rPr lang="pl-PL" dirty="0"/>
              <a:t>. Otwieramy konsole i wpisujemy, </a:t>
            </a:r>
            <a:r>
              <a:rPr lang="pl-PL" dirty="0" err="1"/>
              <a:t>su</a:t>
            </a:r>
            <a:r>
              <a:rPr lang="pl-PL" dirty="0"/>
              <a:t>-&gt;hasło </a:t>
            </a:r>
            <a:r>
              <a:rPr lang="pl-PL" dirty="0" err="1"/>
              <a:t>roota</a:t>
            </a:r>
            <a:r>
              <a:rPr lang="pl-PL" dirty="0"/>
              <a:t>(w mnie „123”)      -&gt;</a:t>
            </a:r>
            <a:r>
              <a:rPr lang="pl-PL" dirty="0" err="1"/>
              <a:t>uname</a:t>
            </a:r>
            <a:r>
              <a:rPr lang="pl-PL" dirty="0"/>
              <a:t> –r.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AF7BFEA-5B1C-4E00-B294-7FF812A1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961" y="1540723"/>
            <a:ext cx="5289291" cy="3776554"/>
          </a:xfrm>
          <a:prstGeom prst="rect">
            <a:avLst/>
          </a:prstGeom>
        </p:spPr>
      </p:pic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BF4F25A8-6331-4DB1-949D-8B0473FCCD31}"/>
              </a:ext>
            </a:extLst>
          </p:cNvPr>
          <p:cNvSpPr/>
          <p:nvPr/>
        </p:nvSpPr>
        <p:spPr>
          <a:xfrm>
            <a:off x="2885243" y="1811045"/>
            <a:ext cx="2414726" cy="985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50776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927952-F8DA-4FA6-9B0F-2566C4C9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7756"/>
            <a:ext cx="11265763" cy="44877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Możemy teraz zrestartować maszynę. Klikając w prawy górny róg-&gt;wyłącz-&gt;uruchom ponownie.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C8DE896-431B-4C04-ADF3-7A82CADB8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65" y="390782"/>
            <a:ext cx="8009858" cy="6467218"/>
          </a:xfrm>
          <a:prstGeom prst="rect">
            <a:avLst/>
          </a:prstGeom>
        </p:spPr>
      </p:pic>
      <p:sp>
        <p:nvSpPr>
          <p:cNvPr id="6" name="Strzałka: w dół 5">
            <a:extLst>
              <a:ext uri="{FF2B5EF4-FFF2-40B4-BE49-F238E27FC236}">
                <a16:creationId xmlns:a16="http://schemas.microsoft.com/office/drawing/2014/main" id="{D773ABD7-7081-4CB7-B975-9DC4B4DC48D4}"/>
              </a:ext>
            </a:extLst>
          </p:cNvPr>
          <p:cNvSpPr/>
          <p:nvPr/>
        </p:nvSpPr>
        <p:spPr>
          <a:xfrm rot="5400000">
            <a:off x="9831815" y="350354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6332774A-B74E-48A6-97EB-EC0A8E3A7BB9}"/>
              </a:ext>
            </a:extLst>
          </p:cNvPr>
          <p:cNvSpPr/>
          <p:nvPr/>
        </p:nvSpPr>
        <p:spPr>
          <a:xfrm>
            <a:off x="5078027" y="4021584"/>
            <a:ext cx="1118587" cy="3462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9177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6FC965-0183-4BE7-99AC-002DE5CA3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74641" cy="178441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Podczas włączania komputera otworzy nam się program GRUB, w który wybieramy jaki system chcemy załadować.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21CE909-B9B2-4163-A810-620D2A463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21" y="619124"/>
            <a:ext cx="7219950" cy="6238875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3D11CED4-F664-487D-A329-D2873F77CD33}"/>
              </a:ext>
            </a:extLst>
          </p:cNvPr>
          <p:cNvSpPr/>
          <p:nvPr/>
        </p:nvSpPr>
        <p:spPr>
          <a:xfrm>
            <a:off x="3937518" y="3088433"/>
            <a:ext cx="4012164" cy="15675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86051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11C4D4E-7148-4A2C-853D-B63765C0D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1274641" cy="6125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/>
              <a:t>Jeśli chcemy ustawić domyślny system który będzie się uruchamiał. Znowu włączamy program YaST2, przechodzimy w zakładkę „System”-&gt;„Program rozruchowy”.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55254D2-89D3-4B45-A8EF-60AB23AC4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58" y="695324"/>
            <a:ext cx="8277225" cy="6162675"/>
          </a:xfrm>
          <a:prstGeom prst="rect">
            <a:avLst/>
          </a:prstGeom>
        </p:spPr>
      </p:pic>
      <p:sp>
        <p:nvSpPr>
          <p:cNvPr id="5" name="Strzałka: w prawo 4">
            <a:extLst>
              <a:ext uri="{FF2B5EF4-FFF2-40B4-BE49-F238E27FC236}">
                <a16:creationId xmlns:a16="http://schemas.microsoft.com/office/drawing/2014/main" id="{B452CCF9-05A9-4DCA-A609-3E967D63D349}"/>
              </a:ext>
            </a:extLst>
          </p:cNvPr>
          <p:cNvSpPr/>
          <p:nvPr/>
        </p:nvSpPr>
        <p:spPr>
          <a:xfrm>
            <a:off x="632750" y="2281561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dół 5">
            <a:extLst>
              <a:ext uri="{FF2B5EF4-FFF2-40B4-BE49-F238E27FC236}">
                <a16:creationId xmlns:a16="http://schemas.microsoft.com/office/drawing/2014/main" id="{28F69100-132A-4E08-96C3-7F2720DF22FB}"/>
              </a:ext>
            </a:extLst>
          </p:cNvPr>
          <p:cNvSpPr/>
          <p:nvPr/>
        </p:nvSpPr>
        <p:spPr>
          <a:xfrm rot="5400000">
            <a:off x="7989903" y="166900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239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4A8AE5-CD9D-4A3A-B898-5240F6FAC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0"/>
            <a:ext cx="11274641" cy="189982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Następnie wybieramy w jakim folderze ma się utworzyć nasz wirtualny dysk, oraz jak ma być duży. Z racji tego że będziemy instalować jeszcze Open SUSA na tym samym wirtualnym dysku, to zostawajmy sobie trochę więcej i stworzymy dysk 70GB. Po wybraniu opcji klikamy utwórz.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98C1A37-70E2-4E7C-9292-644A4B43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93" y="1127463"/>
            <a:ext cx="4438650" cy="4324350"/>
          </a:xfrm>
          <a:prstGeom prst="rect">
            <a:avLst/>
          </a:prstGeom>
        </p:spPr>
      </p:pic>
      <p:sp>
        <p:nvSpPr>
          <p:cNvPr id="5" name="Strzałka: w górę 4">
            <a:extLst>
              <a:ext uri="{FF2B5EF4-FFF2-40B4-BE49-F238E27FC236}">
                <a16:creationId xmlns:a16="http://schemas.microsoft.com/office/drawing/2014/main" id="{903AAC80-D326-4808-895B-C5AA6A6C3D8B}"/>
              </a:ext>
            </a:extLst>
          </p:cNvPr>
          <p:cNvSpPr/>
          <p:nvPr/>
        </p:nvSpPr>
        <p:spPr>
          <a:xfrm>
            <a:off x="6436310" y="5370990"/>
            <a:ext cx="484632" cy="97840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7899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7C8B298-A56D-4107-80A6-AFBFFF1F9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78"/>
            <a:ext cx="11248008" cy="6747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/>
              <a:t>Po otwarciu nowego okna przechodzimy w zakładkę „Opcje menadżera rozruchu”, i w liście rozwijalnej ustawiamy domyślny system. W moim przypadku wybiorę system Windows 7. Po wybraniu klikamy „OK”.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449C2E0-8E2A-4947-B3F9-3316934F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66" y="683581"/>
            <a:ext cx="8067675" cy="6200775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DFF85026-107A-4D2D-90DD-FB8877A80DC7}"/>
              </a:ext>
            </a:extLst>
          </p:cNvPr>
          <p:cNvSpPr/>
          <p:nvPr/>
        </p:nvSpPr>
        <p:spPr>
          <a:xfrm>
            <a:off x="5624004" y="1380931"/>
            <a:ext cx="1971114" cy="3452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trzałka: w dół 5">
            <a:extLst>
              <a:ext uri="{FF2B5EF4-FFF2-40B4-BE49-F238E27FC236}">
                <a16:creationId xmlns:a16="http://schemas.microsoft.com/office/drawing/2014/main" id="{63400692-D6BB-4978-89E3-D8964E90F019}"/>
              </a:ext>
            </a:extLst>
          </p:cNvPr>
          <p:cNvSpPr/>
          <p:nvPr/>
        </p:nvSpPr>
        <p:spPr>
          <a:xfrm rot="5400000">
            <a:off x="8642554" y="3857736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6D0155DE-69A8-4C52-A660-9768FB8D9FB7}"/>
              </a:ext>
            </a:extLst>
          </p:cNvPr>
          <p:cNvSpPr/>
          <p:nvPr/>
        </p:nvSpPr>
        <p:spPr>
          <a:xfrm>
            <a:off x="2817926" y="3106994"/>
            <a:ext cx="5577740" cy="14822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06509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C4BCAE6-52B8-4A95-B037-2807A5E18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283518" cy="1740023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Możemy zobaczyć że GRUB teraz automatycznie zaznacza nam wybór systemu Windows7.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7300F9A-AA7F-49E6-9BC0-E5F92644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02" y="1072119"/>
            <a:ext cx="6670414" cy="5785881"/>
          </a:xfrm>
          <a:prstGeom prst="rect">
            <a:avLst/>
          </a:prstGeom>
        </p:spPr>
      </p:pic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95CE4EBC-92D1-47F3-BC3C-5F59765CE0EE}"/>
              </a:ext>
            </a:extLst>
          </p:cNvPr>
          <p:cNvSpPr/>
          <p:nvPr/>
        </p:nvSpPr>
        <p:spPr>
          <a:xfrm>
            <a:off x="3637745" y="4126395"/>
            <a:ext cx="4005929" cy="3452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8FEB7A25-6A48-46C9-ADCD-8B67001FA32A}"/>
              </a:ext>
            </a:extLst>
          </p:cNvPr>
          <p:cNvSpPr/>
          <p:nvPr/>
        </p:nvSpPr>
        <p:spPr>
          <a:xfrm>
            <a:off x="3546438" y="5886372"/>
            <a:ext cx="4514486" cy="345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2089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AC811F1-B2B5-49F6-83AC-6B95AA1F3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32"/>
            <a:ext cx="12192000" cy="6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08291"/>
      </p:ext>
    </p:extLst>
  </p:cSld>
  <p:clrMapOvr>
    <a:masterClrMapping/>
  </p:clrMapOvr>
</p:sld>
</file>

<file path=ppt/theme/theme1.xml><?xml version="1.0" encoding="utf-8"?>
<a:theme xmlns:a="http://schemas.openxmlformats.org/drawingml/2006/main" name="Widok">
  <a:themeElements>
    <a:clrScheme name="Widok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Wid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Widok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TM03457515[[fn=Widok]]</Template>
  <TotalTime>1333</TotalTime>
  <Words>2832</Words>
  <Application>Microsoft Office PowerPoint</Application>
  <PresentationFormat>Panoramiczny</PresentationFormat>
  <Paragraphs>116</Paragraphs>
  <Slides>92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92</vt:i4>
      </vt:variant>
    </vt:vector>
  </HeadingPairs>
  <TitlesOfParts>
    <vt:vector size="98" baseType="lpstr">
      <vt:lpstr>Arial</vt:lpstr>
      <vt:lpstr>Calibri</vt:lpstr>
      <vt:lpstr>Century Schoolbook</vt:lpstr>
      <vt:lpstr>Wingdings</vt:lpstr>
      <vt:lpstr>Wingdings 2</vt:lpstr>
      <vt:lpstr>Widok</vt:lpstr>
      <vt:lpstr>Instalacja OpenSUSE 42.3 obok Windows 7</vt:lpstr>
      <vt:lpstr>Opis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Instalacja Windows 7 obok OpenSUSE 42.3</dc:title>
  <dc:creator>Piotr Morawiec</dc:creator>
  <cp:lastModifiedBy>Piotr Morawiec</cp:lastModifiedBy>
  <cp:revision>89</cp:revision>
  <dcterms:created xsi:type="dcterms:W3CDTF">2018-11-03T14:46:13Z</dcterms:created>
  <dcterms:modified xsi:type="dcterms:W3CDTF">2018-11-05T20:03:59Z</dcterms:modified>
</cp:coreProperties>
</file>